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6" r:id="rId11"/>
    <p:sldId id="268" r:id="rId12"/>
    <p:sldId id="269" r:id="rId13"/>
    <p:sldId id="270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ra Banerjee" initials="MB" lastIdx="1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4EA4"/>
    <a:srgbClr val="1B4EA4"/>
    <a:srgbClr val="FCCE00"/>
    <a:srgbClr val="FEDA5F"/>
    <a:srgbClr val="C0B3D4"/>
    <a:srgbClr val="B2B3CB"/>
    <a:srgbClr val="C3A6CC"/>
    <a:srgbClr val="90529B"/>
    <a:srgbClr val="BED9E4"/>
    <a:srgbClr val="28B6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943" autoAdjust="0"/>
  </p:normalViewPr>
  <p:slideViewPr>
    <p:cSldViewPr>
      <p:cViewPr varScale="1">
        <p:scale>
          <a:sx n="73" d="100"/>
          <a:sy n="73" d="100"/>
        </p:scale>
        <p:origin x="150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Sheet15!$B$2</c:f>
              <c:strCache>
                <c:ptCount val="1"/>
                <c:pt idx="0">
                  <c:v>Share of women in STEM occupations</c:v>
                </c:pt>
              </c:strCache>
            </c:strRef>
          </c:tx>
          <c:marker>
            <c:symbol val="none"/>
          </c:marker>
          <c:cat>
            <c:numRef>
              <c:f>Sheet15!$A$3:$A$13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Sheet15!$B$3:$B$13</c:f>
              <c:numCache>
                <c:formatCode>0.0%</c:formatCode>
                <c:ptCount val="11"/>
                <c:pt idx="0">
                  <c:v>0.12570000000000001</c:v>
                </c:pt>
                <c:pt idx="1">
                  <c:v>0.12429999999999999</c:v>
                </c:pt>
                <c:pt idx="2">
                  <c:v>0.12310000000000022</c:v>
                </c:pt>
                <c:pt idx="3">
                  <c:v>0.12300000000000012</c:v>
                </c:pt>
                <c:pt idx="4">
                  <c:v>0.12559999999999999</c:v>
                </c:pt>
                <c:pt idx="5">
                  <c:v>0.12540000000000001</c:v>
                </c:pt>
                <c:pt idx="6">
                  <c:v>0.12609999999999999</c:v>
                </c:pt>
                <c:pt idx="7">
                  <c:v>0.1293</c:v>
                </c:pt>
                <c:pt idx="8">
                  <c:v>0.13039999999999999</c:v>
                </c:pt>
                <c:pt idx="9">
                  <c:v>0.13750000000000001</c:v>
                </c:pt>
                <c:pt idx="10">
                  <c:v>0.13750000000000001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264-4CC6-965A-91B156EF5BE6}"/>
            </c:ext>
          </c:extLst>
        </c:ser>
        <c:ser>
          <c:idx val="3"/>
          <c:order val="1"/>
          <c:tx>
            <c:strRef>
              <c:f>Sheet15!$E$2</c:f>
              <c:strCache>
                <c:ptCount val="1"/>
                <c:pt idx="0">
                  <c:v>Share of men in EHW occupations</c:v>
                </c:pt>
              </c:strCache>
            </c:strRef>
          </c:tx>
          <c:marker>
            <c:symbol val="none"/>
          </c:marker>
          <c:cat>
            <c:numRef>
              <c:f>Sheet15!$A$3:$A$13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Sheet15!$E$3:$E$13</c:f>
              <c:numCache>
                <c:formatCode>0.0%</c:formatCode>
                <c:ptCount val="11"/>
                <c:pt idx="0">
                  <c:v>0.30950000000000089</c:v>
                </c:pt>
                <c:pt idx="1">
                  <c:v>0.30380000000000112</c:v>
                </c:pt>
                <c:pt idx="2">
                  <c:v>0.305900000000001</c:v>
                </c:pt>
                <c:pt idx="3">
                  <c:v>0.30360000000000031</c:v>
                </c:pt>
                <c:pt idx="4">
                  <c:v>0.30300000000000032</c:v>
                </c:pt>
                <c:pt idx="5">
                  <c:v>0.30120000000000002</c:v>
                </c:pt>
                <c:pt idx="6">
                  <c:v>0.30560000000000032</c:v>
                </c:pt>
                <c:pt idx="7">
                  <c:v>0.26860000000000001</c:v>
                </c:pt>
                <c:pt idx="8">
                  <c:v>0.27210000000000001</c:v>
                </c:pt>
                <c:pt idx="9">
                  <c:v>0.27140000000000031</c:v>
                </c:pt>
                <c:pt idx="10">
                  <c:v>0.27150000000000002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264-4CC6-965A-91B156EF5B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9911424"/>
        <c:axId val="362026624"/>
      </c:lineChart>
      <c:catAx>
        <c:axId val="439911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2026624"/>
        <c:crosses val="autoZero"/>
        <c:auto val="1"/>
        <c:lblAlgn val="ctr"/>
        <c:lblOffset val="100"/>
        <c:noMultiLvlLbl val="0"/>
      </c:catAx>
      <c:valAx>
        <c:axId val="36202662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4399114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7634A-5746-4DFD-A4AA-423B9C5029A8}" type="datetimeFigureOut">
              <a:rPr lang="en-GB" smtClean="0"/>
              <a:t>04/09/2017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AE611-B1DF-45A6-82B4-96EEB5ECD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559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"/>
            <a:ext cx="9144000" cy="6857464"/>
          </a:xfrm>
          <a:prstGeom prst="rect">
            <a:avLst/>
          </a:prstGeom>
        </p:spPr>
      </p:pic>
      <p:sp>
        <p:nvSpPr>
          <p:cNvPr id="4" name="Title Placeholder 2"/>
          <p:cNvSpPr>
            <a:spLocks noGrp="1"/>
          </p:cNvSpPr>
          <p:nvPr>
            <p:ph type="title"/>
          </p:nvPr>
        </p:nvSpPr>
        <p:spPr>
          <a:xfrm>
            <a:off x="717748" y="2766218"/>
            <a:ext cx="3710236" cy="18869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600" b="1" dirty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19004" y="5016664"/>
            <a:ext cx="3708980" cy="1512887"/>
          </a:xfrm>
        </p:spPr>
        <p:txBody>
          <a:bodyPr/>
          <a:lstStyle>
            <a:lvl1pPr>
              <a:defRPr lang="en-US" sz="16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63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B4EA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4149080"/>
            <a:ext cx="8218487" cy="648072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2400"/>
            </a:lvl1pPr>
            <a:lvl2pPr marL="571500" indent="-45720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2pPr>
          </a:lstStyle>
          <a:p>
            <a:pPr marL="1143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dirty="0" smtClean="0"/>
              <a:t> Bullets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5138" y="2780928"/>
            <a:ext cx="8221662" cy="8636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 lang="en-US" sz="2400" dirty="0" smtClean="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Sample text</a:t>
            </a:r>
          </a:p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65138" y="1847851"/>
            <a:ext cx="8221662" cy="645046"/>
          </a:xfrm>
        </p:spPr>
        <p:txBody>
          <a:bodyPr/>
          <a:lstStyle>
            <a:lvl1pPr>
              <a:defRPr lang="en-US" sz="3200" baseline="0" dirty="0" smtClean="0">
                <a:solidFill>
                  <a:srgbClr val="1B4EA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Heading 1</a:t>
            </a:r>
          </a:p>
        </p:txBody>
      </p:sp>
    </p:spTree>
    <p:extLst>
      <p:ext uri="{BB962C8B-B14F-4D97-AF65-F5344CB8AC3E}">
        <p14:creationId xmlns:p14="http://schemas.microsoft.com/office/powerpoint/2010/main" val="3834906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2267744" y="274638"/>
            <a:ext cx="641905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19528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70788"/>
          </a:xfrm>
          <a:prstGeom prst="rect">
            <a:avLst/>
          </a:prstGeom>
        </p:spPr>
      </p:pic>
      <p:sp>
        <p:nvSpPr>
          <p:cNvPr id="120834" name="Title Placeholder 1"/>
          <p:cNvSpPr>
            <a:spLocks noGrp="1"/>
          </p:cNvSpPr>
          <p:nvPr>
            <p:ph type="title"/>
          </p:nvPr>
        </p:nvSpPr>
        <p:spPr bwMode="auto">
          <a:xfrm>
            <a:off x="2267744" y="274638"/>
            <a:ext cx="641905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208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4574" y="1845426"/>
            <a:ext cx="8222226" cy="4823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8604448" y="6453336"/>
            <a:ext cx="401685" cy="288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prstClr val="black">
                  <a:tint val="75000"/>
                </a:prstClr>
              </a:solidFill>
              <a:latin typeface="Myriad Pro" panose="020B0503030403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45241" y="6453336"/>
            <a:ext cx="524301" cy="34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488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2" r:id="rId2"/>
    <p:sldLayoutId id="2147483667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n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0" indent="0" algn="l" rtl="0" fontAlgn="base">
        <a:spcBef>
          <a:spcPct val="20000"/>
        </a:spcBef>
        <a:spcAft>
          <a:spcPct val="0"/>
        </a:spcAft>
        <a:buFont typeface="Arial" pitchFamily="34" charset="0"/>
        <a:buNone/>
        <a:defRPr sz="3200">
          <a:solidFill>
            <a:srgbClr val="FF0000"/>
          </a:solidFill>
          <a:latin typeface="+mn-lt"/>
          <a:ea typeface="+mn-ea"/>
          <a:cs typeface="+mn-cs"/>
        </a:defRPr>
      </a:lvl1pPr>
      <a:lvl2pPr marL="457200" indent="0" algn="l" rtl="0" fontAlgn="base">
        <a:spcBef>
          <a:spcPct val="20000"/>
        </a:spcBef>
        <a:spcAft>
          <a:spcPct val="0"/>
        </a:spcAft>
        <a:buFont typeface="Arial" pitchFamily="34" charset="0"/>
        <a:buNone/>
        <a:defRPr sz="2800">
          <a:solidFill>
            <a:schemeClr val="tx1"/>
          </a:solidFill>
          <a:latin typeface="+mn-lt"/>
        </a:defRPr>
      </a:lvl2pPr>
      <a:lvl3pPr marL="914400" indent="0" algn="l" rtl="0" fontAlgn="base">
        <a:spcBef>
          <a:spcPct val="20000"/>
        </a:spcBef>
        <a:spcAft>
          <a:spcPct val="0"/>
        </a:spcAft>
        <a:buFont typeface="Arial" pitchFamily="34" charset="0"/>
        <a:buNone/>
        <a:defRPr sz="2400">
          <a:solidFill>
            <a:schemeClr val="tx1"/>
          </a:solidFill>
          <a:latin typeface="+mn-lt"/>
        </a:defRPr>
      </a:lvl3pPr>
      <a:lvl4pPr marL="1371600" indent="0" algn="l" rtl="0" fontAlgn="base">
        <a:spcBef>
          <a:spcPct val="20000"/>
        </a:spcBef>
        <a:spcAft>
          <a:spcPct val="0"/>
        </a:spcAft>
        <a:buFont typeface="Arial" pitchFamily="34" charset="0"/>
        <a:buNone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284984"/>
            <a:ext cx="7776864" cy="1008112"/>
          </a:xfrm>
        </p:spPr>
        <p:txBody>
          <a:bodyPr>
            <a:normAutofit/>
          </a:bodyPr>
          <a:lstStyle/>
          <a:p>
            <a:r>
              <a:rPr lang="en-GB" dirty="0" smtClean="0"/>
              <a:t>Gender and future of work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19004" y="5949280"/>
            <a:ext cx="3708980" cy="580271"/>
          </a:xfrm>
        </p:spPr>
        <p:txBody>
          <a:bodyPr/>
          <a:lstStyle/>
          <a:p>
            <a:r>
              <a:rPr lang="en-GB" dirty="0" smtClean="0"/>
              <a:t>Virginija Langbakk</a:t>
            </a:r>
          </a:p>
          <a:p>
            <a:r>
              <a:rPr lang="en-GB" dirty="0" smtClean="0"/>
              <a:t>September,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151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Gender segregation and its impacts on future of work</a:t>
            </a:r>
            <a:endParaRPr lang="en-I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348880"/>
            <a:ext cx="6048672" cy="380202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75656" y="1772816"/>
            <a:ext cx="5976664" cy="36004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/>
          <a:p>
            <a:r>
              <a:rPr lang="en-GB" sz="1600" b="1" dirty="0" smtClean="0"/>
              <a:t>Employment impact on closing gender gaps in STEM education</a:t>
            </a:r>
            <a:endParaRPr lang="en-GB" sz="1600" b="1" kern="1200" dirty="0" smtClean="0"/>
          </a:p>
        </p:txBody>
      </p:sp>
    </p:spTree>
    <p:extLst>
      <p:ext uri="{BB962C8B-B14F-4D97-AF65-F5344CB8AC3E}">
        <p14:creationId xmlns:p14="http://schemas.microsoft.com/office/powerpoint/2010/main" val="1502286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Flexibility and work-life balance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584" y="3140968"/>
            <a:ext cx="7776864" cy="129614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/>
          <a:p>
            <a:r>
              <a:rPr lang="en-GB" b="1" dirty="0"/>
              <a:t>Challenge 4</a:t>
            </a:r>
            <a:r>
              <a:rPr lang="en-GB" b="1" dirty="0" smtClean="0"/>
              <a:t>: </a:t>
            </a:r>
            <a:r>
              <a:rPr lang="en-GB" b="1" dirty="0"/>
              <a:t>Digitalisation</a:t>
            </a:r>
            <a:r>
              <a:rPr lang="en-GB" dirty="0"/>
              <a:t> of work </a:t>
            </a:r>
            <a:r>
              <a:rPr lang="en-GB" b="1" dirty="0"/>
              <a:t>opens possibilities </a:t>
            </a:r>
            <a:r>
              <a:rPr lang="en-GB" dirty="0"/>
              <a:t>for more flexible work arrangements and work-life balance, but it also </a:t>
            </a:r>
            <a:r>
              <a:rPr lang="en-GB" b="1" dirty="0"/>
              <a:t>poses challenges </a:t>
            </a:r>
            <a:r>
              <a:rPr lang="en-GB" dirty="0"/>
              <a:t>to ensure that the benefits of these arrangements are fairly shared. </a:t>
            </a:r>
            <a:endParaRPr lang="en-GB" sz="1600" kern="1200" dirty="0" smtClean="0"/>
          </a:p>
        </p:txBody>
      </p:sp>
    </p:spTree>
    <p:extLst>
      <p:ext uri="{BB962C8B-B14F-4D97-AF65-F5344CB8AC3E}">
        <p14:creationId xmlns:p14="http://schemas.microsoft.com/office/powerpoint/2010/main" val="3932935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Flexibility and work-life balance</a:t>
            </a:r>
            <a:endParaRPr lang="en-IE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2132856"/>
            <a:ext cx="7776864" cy="3456384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/>
          <a:p>
            <a:pPr lvl="0"/>
            <a:r>
              <a:rPr lang="en-GB" dirty="0" smtClean="0"/>
              <a:t>Women </a:t>
            </a:r>
            <a:r>
              <a:rPr lang="en-GB" dirty="0"/>
              <a:t>continue to perform more work in total, i.e. 55 hours per week in comparison with 49 hours worked by men </a:t>
            </a:r>
            <a:r>
              <a:rPr lang="en-GB" dirty="0" smtClean="0"/>
              <a:t>(paid and unpaid work combined). </a:t>
            </a:r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Work-life </a:t>
            </a:r>
            <a:r>
              <a:rPr lang="en-GB" dirty="0"/>
              <a:t>balance policies, as well as care policies are crucial for supporting women’s labour market participation and engaging men in more equitable share of caring duties. </a:t>
            </a:r>
          </a:p>
          <a:p>
            <a:endParaRPr lang="en-GB" sz="1600" b="1" kern="1200" dirty="0">
              <a:latin typeface="+mn-lt"/>
              <a:ea typeface="+mn-ea"/>
              <a:cs typeface="+mn-cs"/>
            </a:endParaRP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Social </a:t>
            </a:r>
            <a:r>
              <a:rPr lang="en-GB" dirty="0"/>
              <a:t>protection systems need also to be adjusted in line with the new forms of employment and provide sufficient protection to those engaged in non-standard or precarious employment. </a:t>
            </a:r>
            <a:endParaRPr lang="en-GB" sz="1600" b="1" kern="1200" dirty="0" smtClean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6648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Future of work</a:t>
            </a:r>
            <a:endParaRPr lang="en-IE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3140968"/>
            <a:ext cx="7776864" cy="144016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/>
          <a:p>
            <a:r>
              <a:rPr lang="en-GB" sz="2400" dirty="0"/>
              <a:t>The future of work is still uncertain, but one thing is clear - gender will play an important role in the way things </a:t>
            </a:r>
            <a:r>
              <a:rPr lang="en-GB" sz="2400" dirty="0" smtClean="0"/>
              <a:t>unfold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14843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Future of work – what has gender to do with it?</a:t>
            </a:r>
            <a:endParaRPr lang="en-IE" dirty="0"/>
          </a:p>
        </p:txBody>
      </p:sp>
      <p:sp>
        <p:nvSpPr>
          <p:cNvPr id="2" name="TextBox 1"/>
          <p:cNvSpPr txBox="1"/>
          <p:nvPr/>
        </p:nvSpPr>
        <p:spPr>
          <a:xfrm>
            <a:off x="755576" y="2348880"/>
            <a:ext cx="7776864" cy="331236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/>
          <a:p>
            <a:r>
              <a:rPr lang="en-GB" dirty="0" smtClean="0"/>
              <a:t>Today’s labour and social policies as well as individual choices have strong impact on how the world of work is organised in the future;</a:t>
            </a:r>
          </a:p>
          <a:p>
            <a:endParaRPr lang="en-GB" dirty="0"/>
          </a:p>
          <a:p>
            <a:r>
              <a:rPr lang="en-GB" dirty="0" smtClean="0"/>
              <a:t>The future of work may be ever more digital, but that does not tell all the story – jobs requiring human interaction are as important as technological advancements;</a:t>
            </a:r>
          </a:p>
          <a:p>
            <a:endParaRPr lang="en-GB" dirty="0" smtClean="0"/>
          </a:p>
          <a:p>
            <a:r>
              <a:rPr lang="en-GB" dirty="0" smtClean="0"/>
              <a:t>Ensuring that digitalisation is beneficial to women and men means addressing the digital gender gap at early stages;</a:t>
            </a:r>
          </a:p>
          <a:p>
            <a:endParaRPr lang="en-GB" dirty="0"/>
          </a:p>
          <a:p>
            <a:endParaRPr lang="en-GB" sz="1600" b="1" kern="1200" dirty="0">
              <a:latin typeface="+mn-lt"/>
              <a:ea typeface="+mn-ea"/>
              <a:cs typeface="+mn-cs"/>
            </a:endParaRPr>
          </a:p>
          <a:p>
            <a:endParaRPr lang="en-GB" sz="1600" b="1" kern="1200" dirty="0" smtClean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2122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Demographic change and labour market structure</a:t>
            </a:r>
            <a:endParaRPr lang="en-IE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3140968"/>
            <a:ext cx="7776864" cy="79208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/>
          <a:p>
            <a:r>
              <a:rPr lang="en-GB" b="1" dirty="0"/>
              <a:t>Challenge 1: Demographic change implies more need for care work in the future. Currently this is done mostly by women. </a:t>
            </a:r>
            <a:endParaRPr lang="en-GB" dirty="0"/>
          </a:p>
          <a:p>
            <a:endParaRPr lang="en-GB" sz="1600" b="1" kern="1200" dirty="0">
              <a:latin typeface="+mn-lt"/>
              <a:ea typeface="+mn-ea"/>
              <a:cs typeface="+mn-cs"/>
            </a:endParaRPr>
          </a:p>
          <a:p>
            <a:endParaRPr lang="en-GB" sz="1600" b="1" kern="1200" dirty="0" smtClean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419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Demographic change and labour market structure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676465"/>
            <a:ext cx="7200800" cy="480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075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800" dirty="0"/>
              <a:t>Demographic change and labour market </a:t>
            </a:r>
            <a:r>
              <a:rPr lang="en-IE" sz="2800" dirty="0" smtClean="0"/>
              <a:t>structure: who will do care work?</a:t>
            </a:r>
            <a:endParaRPr lang="en-IE" sz="28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45" y="2351393"/>
            <a:ext cx="6228541" cy="337233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1043608" y="5877272"/>
            <a:ext cx="7776864" cy="318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GB" sz="1100" i="1" dirty="0">
                <a:latin typeface="Myriad Pro"/>
                <a:ea typeface="Calibri" panose="020F0502020204030204" pitchFamily="34" charset="0"/>
                <a:cs typeface="Times New Roman" panose="02020603050405020304" pitchFamily="18" charset="0"/>
              </a:rPr>
              <a:t>Source: </a:t>
            </a:r>
            <a:r>
              <a:rPr lang="en-GB" sz="1100" dirty="0">
                <a:latin typeface="Myriad Pro"/>
                <a:ea typeface="Calibri" panose="020F0502020204030204" pitchFamily="34" charset="0"/>
                <a:cs typeface="Times New Roman" panose="02020603050405020304" pitchFamily="18" charset="0"/>
              </a:rPr>
              <a:t>EIGE’s calculation, Eurostat, UOE data collection on education [educ_uoe_grad02].</a:t>
            </a:r>
            <a:endParaRPr lang="en-GB" sz="11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608" y="1599183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b="1" dirty="0">
                <a:latin typeface="Myriad Pro" panose="020B0503030403020204"/>
                <a:ea typeface="Times New Roman" panose="02020603050405020304" pitchFamily="18" charset="0"/>
                <a:cs typeface="Times New Roman" panose="02020603050405020304" pitchFamily="18" charset="0"/>
              </a:rPr>
              <a:t>Proportion of men </a:t>
            </a:r>
            <a:r>
              <a:rPr lang="fr-BE" b="1" dirty="0" err="1">
                <a:latin typeface="Myriad Pro" panose="020B0503030403020204"/>
                <a:ea typeface="Times New Roman" panose="02020603050405020304" pitchFamily="18" charset="0"/>
                <a:cs typeface="Times New Roman" panose="02020603050405020304" pitchFamily="18" charset="0"/>
              </a:rPr>
              <a:t>among</a:t>
            </a:r>
            <a:r>
              <a:rPr lang="fr-BE" b="1" dirty="0">
                <a:latin typeface="Myriad Pro" panose="020B0503030403020204"/>
                <a:ea typeface="Times New Roman" panose="02020603050405020304" pitchFamily="18" charset="0"/>
                <a:cs typeface="Times New Roman" panose="02020603050405020304" pitchFamily="18" charset="0"/>
              </a:rPr>
              <a:t> EHW </a:t>
            </a:r>
            <a:r>
              <a:rPr lang="fr-BE" b="1" dirty="0" err="1">
                <a:latin typeface="Myriad Pro" panose="020B0503030403020204"/>
                <a:ea typeface="Times New Roman" panose="02020603050405020304" pitchFamily="18" charset="0"/>
                <a:cs typeface="Times New Roman" panose="02020603050405020304" pitchFamily="18" charset="0"/>
              </a:rPr>
              <a:t>graduates</a:t>
            </a:r>
            <a:r>
              <a:rPr lang="fr-BE" b="1" dirty="0">
                <a:latin typeface="Myriad Pro" panose="020B0503030403020204"/>
                <a:ea typeface="Times New Roman" panose="02020603050405020304" pitchFamily="18" charset="0"/>
                <a:cs typeface="Times New Roman" panose="02020603050405020304" pitchFamily="18" charset="0"/>
              </a:rPr>
              <a:t>, by </a:t>
            </a:r>
            <a:r>
              <a:rPr lang="fr-BE" b="1" dirty="0" err="1">
                <a:latin typeface="Myriad Pro" panose="020B0503030403020204"/>
                <a:ea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fr-BE" b="1" dirty="0">
                <a:latin typeface="Myriad Pro" panose="020B0503030403020204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fr-BE" b="1" dirty="0" err="1">
                <a:latin typeface="Myriad Pro" panose="020B0503030403020204"/>
                <a:ea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fr-BE" b="1" dirty="0">
                <a:latin typeface="Myriad Pro" panose="020B0503030403020204"/>
                <a:ea typeface="Times New Roman" panose="02020603050405020304" pitchFamily="18" charset="0"/>
                <a:cs typeface="Times New Roman" panose="02020603050405020304" pitchFamily="18" charset="0"/>
              </a:rPr>
              <a:t> and country (2013–2015)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9139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Skills and qualifications for the future</a:t>
            </a:r>
            <a:endParaRPr lang="en-IE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3140968"/>
            <a:ext cx="7776864" cy="79208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/>
          <a:p>
            <a:r>
              <a:rPr lang="en-GB" b="1" dirty="0"/>
              <a:t>Challenge </a:t>
            </a:r>
            <a:r>
              <a:rPr lang="en-GB" b="1" dirty="0" smtClean="0"/>
              <a:t>2: </a:t>
            </a:r>
            <a:r>
              <a:rPr lang="en-US" b="1" dirty="0"/>
              <a:t>Low qualifications will lead to fewer employment opportunities.  </a:t>
            </a:r>
            <a:endParaRPr lang="en-GB" dirty="0"/>
          </a:p>
          <a:p>
            <a:endParaRPr lang="en-GB" sz="1600" b="1" kern="1200" dirty="0">
              <a:latin typeface="+mn-lt"/>
              <a:ea typeface="+mn-ea"/>
              <a:cs typeface="+mn-cs"/>
            </a:endParaRPr>
          </a:p>
          <a:p>
            <a:endParaRPr lang="en-GB" sz="1600" b="1" kern="1200" dirty="0" smtClean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2346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Skills and qualifications for the future</a:t>
            </a:r>
            <a:endParaRPr lang="en-IE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2492896"/>
            <a:ext cx="7776864" cy="3168352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/>
          <a:p>
            <a:r>
              <a:rPr lang="en-GB" b="1" dirty="0" smtClean="0"/>
              <a:t>Currently almost 23% of EU population aged 20-64 have low level education;</a:t>
            </a:r>
          </a:p>
          <a:p>
            <a:endParaRPr lang="en-GB" b="1" dirty="0" smtClean="0"/>
          </a:p>
          <a:p>
            <a:endParaRPr lang="en-GB" b="1" dirty="0"/>
          </a:p>
          <a:p>
            <a:r>
              <a:rPr lang="en-GB" b="1" dirty="0"/>
              <a:t>Over 6 million women (17 %) and 2 million men (6 %) with low levels of qualifications across the EU have never been </a:t>
            </a:r>
            <a:r>
              <a:rPr lang="en-GB" b="1" dirty="0" smtClean="0"/>
              <a:t>employed</a:t>
            </a:r>
          </a:p>
          <a:p>
            <a:endParaRPr lang="en-GB" b="1" dirty="0" smtClean="0"/>
          </a:p>
          <a:p>
            <a:endParaRPr lang="en-GB" b="1" dirty="0" smtClean="0"/>
          </a:p>
          <a:p>
            <a:r>
              <a:rPr lang="en-GB" b="1" dirty="0" smtClean="0"/>
              <a:t>In 2025 </a:t>
            </a:r>
            <a:r>
              <a:rPr lang="en-GB" b="1" dirty="0"/>
              <a:t>almost half of all job openings </a:t>
            </a:r>
            <a:r>
              <a:rPr lang="en-GB" b="1" dirty="0" smtClean="0"/>
              <a:t>in </a:t>
            </a:r>
            <a:r>
              <a:rPr lang="en-GB" b="1" dirty="0"/>
              <a:t>the EU will require high qualifications </a:t>
            </a:r>
            <a:r>
              <a:rPr lang="en-GB" b="1" dirty="0" smtClean="0"/>
              <a:t>40 </a:t>
            </a:r>
            <a:r>
              <a:rPr lang="en-GB" b="1" dirty="0"/>
              <a:t>% medium qualifications and only 11 % low or no qualifications</a:t>
            </a:r>
          </a:p>
          <a:p>
            <a:endParaRPr lang="en-GB" sz="1600" b="1" kern="1200" dirty="0" smtClean="0">
              <a:latin typeface="+mn-lt"/>
              <a:ea typeface="+mn-ea"/>
              <a:cs typeface="+mn-cs"/>
            </a:endParaRPr>
          </a:p>
          <a:p>
            <a:endParaRPr lang="en-GB" sz="1600" b="1" kern="1200" dirty="0">
              <a:latin typeface="+mn-lt"/>
              <a:ea typeface="+mn-ea"/>
              <a:cs typeface="+mn-cs"/>
            </a:endParaRPr>
          </a:p>
          <a:p>
            <a:endParaRPr lang="en-GB" sz="1600" b="1" kern="1200" dirty="0" smtClean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5078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Gender segregation and its impacts on future of work</a:t>
            </a:r>
            <a:endParaRPr lang="en-IE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3140968"/>
            <a:ext cx="7776864" cy="792088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/>
          <a:p>
            <a:r>
              <a:rPr lang="en-GB" b="1" dirty="0"/>
              <a:t>Challenge </a:t>
            </a:r>
            <a:r>
              <a:rPr lang="en-GB" b="1" dirty="0" smtClean="0"/>
              <a:t>3: </a:t>
            </a:r>
            <a:r>
              <a:rPr lang="en-US" b="1" dirty="0"/>
              <a:t>Gender segregation is detrimental to the achievement of smart, sustainable and inclusive growth. </a:t>
            </a:r>
            <a:endParaRPr lang="en-GB" sz="1600" b="1" kern="1200" dirty="0" smtClean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2900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Gender segregation and its impacts on future of work</a:t>
            </a:r>
            <a:endParaRPr lang="en-IE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555281013"/>
              </p:ext>
            </p:extLst>
          </p:nvPr>
        </p:nvGraphicFramePr>
        <p:xfrm>
          <a:off x="1835696" y="2600037"/>
          <a:ext cx="4514051" cy="2928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123728" y="5696382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BE" sz="1100" i="1" dirty="0">
                <a:latin typeface="Myriad Pro"/>
                <a:ea typeface="Calibri" panose="020F0502020204030204" pitchFamily="34" charset="0"/>
                <a:cs typeface="Arial" panose="020B0604020202020204" pitchFamily="34" charset="0"/>
              </a:rPr>
              <a:t>Source: </a:t>
            </a:r>
            <a:r>
              <a:rPr lang="fr-BE" sz="1100" dirty="0">
                <a:latin typeface="Myriad Pro"/>
                <a:ea typeface="Calibri" panose="020F0502020204030204" pitchFamily="34" charset="0"/>
                <a:cs typeface="Arial" panose="020B0604020202020204" pitchFamily="34" charset="0"/>
              </a:rPr>
              <a:t>EU-LFS, </a:t>
            </a:r>
            <a:r>
              <a:rPr lang="fr-BE" sz="1100" dirty="0" err="1">
                <a:latin typeface="Myriad Pro"/>
                <a:ea typeface="Calibri" panose="020F0502020204030204" pitchFamily="34" charset="0"/>
                <a:cs typeface="Arial" panose="020B0604020202020204" pitchFamily="34" charset="0"/>
              </a:rPr>
              <a:t>calculations</a:t>
            </a:r>
            <a:r>
              <a:rPr lang="fr-BE" sz="1100" dirty="0">
                <a:latin typeface="Myriad Pro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BE" sz="1100" dirty="0" err="1">
                <a:latin typeface="Myriad Pro"/>
                <a:ea typeface="Calibri" panose="020F0502020204030204" pitchFamily="34" charset="0"/>
                <a:cs typeface="Arial" panose="020B0604020202020204" pitchFamily="34" charset="0"/>
              </a:rPr>
              <a:t>based</a:t>
            </a:r>
            <a:r>
              <a:rPr lang="fr-BE" sz="1100" dirty="0">
                <a:latin typeface="Myriad Pro"/>
                <a:ea typeface="Calibri" panose="020F0502020204030204" pitchFamily="34" charset="0"/>
                <a:cs typeface="Arial" panose="020B0604020202020204" pitchFamily="34" charset="0"/>
              </a:rPr>
              <a:t> on 2013–2014 </a:t>
            </a:r>
            <a:r>
              <a:rPr lang="fr-BE" sz="1100" dirty="0" err="1">
                <a:latin typeface="Myriad Pro"/>
                <a:ea typeface="Calibri" panose="020F0502020204030204" pitchFamily="34" charset="0"/>
                <a:cs typeface="Arial" panose="020B0604020202020204" pitchFamily="34" charset="0"/>
              </a:rPr>
              <a:t>microdata</a:t>
            </a:r>
            <a:endParaRPr lang="en-GB" sz="1100" dirty="0"/>
          </a:p>
        </p:txBody>
      </p:sp>
      <p:sp>
        <p:nvSpPr>
          <p:cNvPr id="7" name="Rectangle 6"/>
          <p:cNvSpPr/>
          <p:nvPr/>
        </p:nvSpPr>
        <p:spPr>
          <a:xfrm>
            <a:off x="1259632" y="1961911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b="1" dirty="0" err="1">
                <a:latin typeface="Myriad Pro" panose="020B0503030403020204"/>
                <a:ea typeface="Times New Roman" panose="02020603050405020304" pitchFamily="18" charset="0"/>
                <a:cs typeface="Times New Roman" panose="02020603050405020304" pitchFamily="18" charset="0"/>
              </a:rPr>
              <a:t>Gender</a:t>
            </a:r>
            <a:r>
              <a:rPr lang="fr-BE" b="1" dirty="0">
                <a:latin typeface="Myriad Pro" panose="020B0503030403020204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b="1" dirty="0" err="1">
                <a:latin typeface="Myriad Pro" panose="020B0503030403020204"/>
                <a:ea typeface="Times New Roman" panose="02020603050405020304" pitchFamily="18" charset="0"/>
                <a:cs typeface="Times New Roman" panose="02020603050405020304" pitchFamily="18" charset="0"/>
              </a:rPr>
              <a:t>segregation</a:t>
            </a:r>
            <a:r>
              <a:rPr lang="fr-BE" b="1" dirty="0">
                <a:latin typeface="Myriad Pro" panose="020B0503030403020204"/>
                <a:ea typeface="Times New Roman" panose="02020603050405020304" pitchFamily="18" charset="0"/>
                <a:cs typeface="Times New Roman" panose="02020603050405020304" pitchFamily="18" charset="0"/>
              </a:rPr>
              <a:t> in STEM and EHW occupations, </a:t>
            </a:r>
            <a:r>
              <a:rPr lang="fr-BE" b="1" dirty="0" smtClean="0">
                <a:latin typeface="Myriad Pro" panose="020B0503030403020204"/>
                <a:ea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858191"/>
      </p:ext>
    </p:extLst>
  </p:cSld>
  <p:clrMapOvr>
    <a:masterClrMapping/>
  </p:clrMapOvr>
</p:sld>
</file>

<file path=ppt/theme/theme1.xml><?xml version="1.0" encoding="utf-8"?>
<a:theme xmlns:a="http://schemas.openxmlformats.org/drawingml/2006/main" name="7_Office Theme">
  <a:themeElements>
    <a:clrScheme name="2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>
        <a:normAutofit/>
      </a:bodyPr>
      <a:lstStyle>
        <a:defPPr>
          <a:defRPr sz="1600" b="1" kern="1200" dirty="0" smtClean="0">
            <a:solidFill>
              <a:schemeClr val="bg1"/>
            </a:solidFill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2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5404</TotalTime>
  <Words>495</Words>
  <Application>Microsoft Office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Myriad Pro</vt:lpstr>
      <vt:lpstr>Times New Roman</vt:lpstr>
      <vt:lpstr>7_Office Theme</vt:lpstr>
      <vt:lpstr>Gender and future of work</vt:lpstr>
      <vt:lpstr>Future of work – what has gender to do with it?</vt:lpstr>
      <vt:lpstr>Demographic change and labour market structure</vt:lpstr>
      <vt:lpstr>Demographic change and labour market structure</vt:lpstr>
      <vt:lpstr>Demographic change and labour market structure: who will do care work?</vt:lpstr>
      <vt:lpstr>Skills and qualifications for the future</vt:lpstr>
      <vt:lpstr>Skills and qualifications for the future</vt:lpstr>
      <vt:lpstr>Gender segregation and its impacts on future of work</vt:lpstr>
      <vt:lpstr>Gender segregation and its impacts on future of work</vt:lpstr>
      <vt:lpstr>Gender segregation and its impacts on future of work</vt:lpstr>
      <vt:lpstr>Flexibility and work-life balance</vt:lpstr>
      <vt:lpstr>Flexibility and work-life balance</vt:lpstr>
      <vt:lpstr>Future of work</vt:lpstr>
    </vt:vector>
  </TitlesOfParts>
  <Company>EIGE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EIGE’s database on gender statistics</dc:title>
  <dc:creator>Ligia Nobrega</dc:creator>
  <cp:lastModifiedBy>Alexandrina Satnoianu</cp:lastModifiedBy>
  <cp:revision>365</cp:revision>
  <dcterms:created xsi:type="dcterms:W3CDTF">2015-08-14T07:16:50Z</dcterms:created>
  <dcterms:modified xsi:type="dcterms:W3CDTF">2017-09-04T13:05:37Z</dcterms:modified>
</cp:coreProperties>
</file>