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Φωτεινό στυλ 2 - Έμφαση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364" autoAdjust="0"/>
  </p:normalViewPr>
  <p:slideViewPr>
    <p:cSldViewPr snapToGrid="0">
      <p:cViewPr varScale="1">
        <p:scale>
          <a:sx n="56" d="100"/>
          <a:sy n="56" d="100"/>
        </p:scale>
        <p:origin x="349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3A915-DB57-4279-99D5-0A2EA369C611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35B9-A1BB-4973-A8F6-DCF90529F8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59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Location: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Europe House 12-14 Lower Mount Street Dublin 2</a:t>
            </a:r>
          </a:p>
          <a:p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E035B9-A1BB-4973-A8F6-DCF90529F8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13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2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4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8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2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8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3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0DEF-0AB1-4DC8-9A6F-166B56632163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3104E-0277-4DF2-B3AF-7AFCD721B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0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hyperlink" Target="https://ge-academy.eu/workshop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8.sv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hyperlink" Target="https://goo.gl/maps/gimK5aiFD1YXhTAs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>
            <a:extLst>
              <a:ext uri="{FF2B5EF4-FFF2-40B4-BE49-F238E27FC236}">
                <a16:creationId xmlns:a16="http://schemas.microsoft.com/office/drawing/2014/main" id="{B547F188-240E-4E92-B7BC-E7EFFDC10C97}"/>
              </a:ext>
            </a:extLst>
          </p:cNvPr>
          <p:cNvGrpSpPr/>
          <p:nvPr/>
        </p:nvGrpSpPr>
        <p:grpSpPr>
          <a:xfrm>
            <a:off x="1" y="2225040"/>
            <a:ext cx="6858000" cy="9966959"/>
            <a:chOff x="1" y="2225040"/>
            <a:chExt cx="6858000" cy="9966959"/>
          </a:xfrm>
        </p:grpSpPr>
        <p:pic>
          <p:nvPicPr>
            <p:cNvPr id="4" name="image1.jpg">
              <a:extLst>
                <a:ext uri="{FF2B5EF4-FFF2-40B4-BE49-F238E27FC236}">
                  <a16:creationId xmlns:a16="http://schemas.microsoft.com/office/drawing/2014/main" id="{818D529F-A794-439A-AB2B-E4088696DA0A}"/>
                </a:ext>
              </a:extLst>
            </p:cNvPr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1" y="2225040"/>
              <a:ext cx="6858000" cy="9966959"/>
            </a:xfrm>
            <a:prstGeom prst="rect">
              <a:avLst/>
            </a:prstGeom>
            <a:ln/>
          </p:spPr>
        </p:pic>
        <p:sp>
          <p:nvSpPr>
            <p:cNvPr id="5" name="Ορθογώνιο 4">
              <a:extLst>
                <a:ext uri="{FF2B5EF4-FFF2-40B4-BE49-F238E27FC236}">
                  <a16:creationId xmlns:a16="http://schemas.microsoft.com/office/drawing/2014/main" id="{77428C15-FDDD-4DC4-9AE6-6AFF5B0A8B46}"/>
                </a:ext>
              </a:extLst>
            </p:cNvPr>
            <p:cNvSpPr/>
            <p:nvPr/>
          </p:nvSpPr>
          <p:spPr>
            <a:xfrm>
              <a:off x="213360" y="2651760"/>
              <a:ext cx="3368040" cy="1417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" name="Εικόνα 7" descr="Εικόνα που περιέχει λουλούδι&#10;&#10;Περιγραφή που δημιουργήθηκε αυτόματα">
            <a:extLst>
              <a:ext uri="{FF2B5EF4-FFF2-40B4-BE49-F238E27FC236}">
                <a16:creationId xmlns:a16="http://schemas.microsoft.com/office/drawing/2014/main" id="{6D2AD49E-1835-4C44-9DEC-7B6604474B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923" y="-388735"/>
            <a:ext cx="4526605" cy="2717877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5224F02-5CFB-4CE8-AE67-DC20535DA4E1}"/>
              </a:ext>
            </a:extLst>
          </p:cNvPr>
          <p:cNvSpPr/>
          <p:nvPr/>
        </p:nvSpPr>
        <p:spPr>
          <a:xfrm>
            <a:off x="373380" y="1775494"/>
            <a:ext cx="6111240" cy="4320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Gender Action Plans: getting them right and making them happen</a:t>
            </a:r>
            <a:endParaRPr lang="en-GB" sz="16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5000"/>
              </a:lnSpc>
              <a:spcAft>
                <a:spcPts val="1200"/>
              </a:spcAft>
            </a:pPr>
            <a:r>
              <a:rPr lang="en-GB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Dublin, 5 November 2019</a:t>
            </a:r>
          </a:p>
          <a:p>
            <a:pPr algn="ctr">
              <a:lnSpc>
                <a:spcPct val="105000"/>
              </a:lnSpc>
              <a:spcAft>
                <a:spcPts val="1200"/>
              </a:spcAft>
            </a:pP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Organised in cooperation with the Trinity Centre for Gender Equality and Leadership, Trinity College Dublin </a:t>
            </a:r>
          </a:p>
          <a:p>
            <a:pPr algn="ctr">
              <a:lnSpc>
                <a:spcPct val="105000"/>
              </a:lnSpc>
              <a:spcAft>
                <a:spcPts val="1200"/>
              </a:spcAft>
            </a:pPr>
            <a:r>
              <a:rPr lang="en-GB" sz="1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Facilitator: Maxime Forest</a:t>
            </a:r>
          </a:p>
          <a:p>
            <a:pPr>
              <a:lnSpc>
                <a:spcPct val="105000"/>
              </a:lnSpc>
              <a:spcAft>
                <a:spcPts val="1200"/>
              </a:spcAft>
            </a:pPr>
            <a:r>
              <a:rPr lang="en-GB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Learning objectives: </a:t>
            </a:r>
          </a:p>
          <a:p>
            <a:pPr algn="just">
              <a:lnSpc>
                <a:spcPct val="105000"/>
              </a:lnSpc>
              <a:spcAft>
                <a:spcPts val="1200"/>
              </a:spcAft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</a:rPr>
              <a:t>After this workshop participants will be more informed, enabled and equipped to develop gender action plans that are strategically relevant and appropriate to their academic setting. This will occur via a range of workshopping approaches to ensure a dynamic and attendee centred beneficial morning, including peer learning</a:t>
            </a: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GB" sz="1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>
              <a:lnSpc>
                <a:spcPct val="105000"/>
              </a:lnSpc>
              <a:spcAft>
                <a:spcPts val="800"/>
              </a:spcAft>
            </a:pPr>
            <a:endParaRPr lang="en-GB" sz="1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3" name="Γραφικό 2" descr="Δείκτης">
            <a:extLst>
              <a:ext uri="{FF2B5EF4-FFF2-40B4-BE49-F238E27FC236}">
                <a16:creationId xmlns:a16="http://schemas.microsoft.com/office/drawing/2014/main" id="{BF29BDD3-DEA0-42AB-B3DE-271F21C38B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9880" y="10563612"/>
            <a:ext cx="692535" cy="6925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7D40F48-06E4-4C8E-B964-9DED7EF77E80}"/>
              </a:ext>
            </a:extLst>
          </p:cNvPr>
          <p:cNvSpPr txBox="1"/>
          <p:nvPr/>
        </p:nvSpPr>
        <p:spPr>
          <a:xfrm>
            <a:off x="118131" y="10878661"/>
            <a:ext cx="2401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Location </a:t>
            </a:r>
          </a:p>
          <a:p>
            <a:pPr algn="ctr"/>
            <a:r>
              <a:rPr lang="en-GB" dirty="0"/>
              <a:t>Europe House 12-14 Lower Mount Street Dublin 2</a:t>
            </a:r>
          </a:p>
        </p:txBody>
      </p:sp>
      <p:pic>
        <p:nvPicPr>
          <p:cNvPr id="15" name="Γραφικό 14" descr="Χάρτης με καρφίτσα">
            <a:extLst>
              <a:ext uri="{FF2B5EF4-FFF2-40B4-BE49-F238E27FC236}">
                <a16:creationId xmlns:a16="http://schemas.microsoft.com/office/drawing/2014/main" id="{65C4E371-CD4D-45DD-BA61-0B6788A25C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23193" y="10563613"/>
            <a:ext cx="692535" cy="6925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BBC3A79-E2FD-414F-9C18-123DCD2D9908}"/>
              </a:ext>
            </a:extLst>
          </p:cNvPr>
          <p:cNvSpPr txBox="1"/>
          <p:nvPr/>
        </p:nvSpPr>
        <p:spPr>
          <a:xfrm flipH="1">
            <a:off x="2312190" y="10878661"/>
            <a:ext cx="2233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b="1" dirty="0"/>
              <a:t>Ma</a:t>
            </a:r>
            <a:r>
              <a:rPr lang="en-US" b="1" dirty="0"/>
              <a:t>p</a:t>
            </a:r>
            <a:r>
              <a:rPr lang="nn-NO" dirty="0"/>
              <a:t> </a:t>
            </a:r>
            <a:r>
              <a:rPr lang="nn-NO" dirty="0">
                <a:hlinkClick r:id="rId9"/>
              </a:rPr>
              <a:t>https://goo.gl/maps/gimK5aiFD1YXhTAs6</a:t>
            </a:r>
            <a:r>
              <a:rPr lang="el-GR" dirty="0"/>
              <a:t> </a:t>
            </a:r>
            <a:r>
              <a:rPr lang="nn-NO" dirty="0"/>
              <a:t> </a:t>
            </a:r>
            <a:r>
              <a:rPr lang="el-GR" dirty="0"/>
              <a:t> </a:t>
            </a:r>
            <a:endParaRPr lang="nn-NO" dirty="0"/>
          </a:p>
        </p:txBody>
      </p:sp>
      <p:pic>
        <p:nvPicPr>
          <p:cNvPr id="19" name="Γραφικό 18" descr="Σύνδεση">
            <a:extLst>
              <a:ext uri="{FF2B5EF4-FFF2-40B4-BE49-F238E27FC236}">
                <a16:creationId xmlns:a16="http://schemas.microsoft.com/office/drawing/2014/main" id="{7DCD1952-2000-439A-B3E5-E14538C3B3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62259" y="192024"/>
            <a:ext cx="778179" cy="77817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072351D-C4A3-423B-A7C0-0B7AAAE3C9AB}"/>
              </a:ext>
            </a:extLst>
          </p:cNvPr>
          <p:cNvSpPr txBox="1"/>
          <p:nvPr/>
        </p:nvSpPr>
        <p:spPr>
          <a:xfrm>
            <a:off x="4000027" y="352578"/>
            <a:ext cx="2645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/>
              <a:t>Registration link</a:t>
            </a:r>
          </a:p>
          <a:p>
            <a:pPr algn="r"/>
            <a:r>
              <a:rPr lang="en-GB" b="1" dirty="0">
                <a:hlinkClick r:id="rId12"/>
              </a:rPr>
              <a:t>https://ge-academy.eu/workshops/</a:t>
            </a:r>
            <a:r>
              <a:rPr lang="en-GB" b="1" dirty="0"/>
              <a:t> </a:t>
            </a:r>
          </a:p>
        </p:txBody>
      </p:sp>
      <p:graphicFrame>
        <p:nvGraphicFramePr>
          <p:cNvPr id="21" name="Πίνακας 8">
            <a:extLst>
              <a:ext uri="{FF2B5EF4-FFF2-40B4-BE49-F238E27FC236}">
                <a16:creationId xmlns:a16="http://schemas.microsoft.com/office/drawing/2014/main" id="{8D0AA83F-E30C-452F-B9D3-072DA54F8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35346"/>
              </p:ext>
            </p:extLst>
          </p:nvPr>
        </p:nvGraphicFramePr>
        <p:xfrm>
          <a:off x="143228" y="6124372"/>
          <a:ext cx="6644639" cy="4401589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92901">
                  <a:extLst>
                    <a:ext uri="{9D8B030D-6E8A-4147-A177-3AD203B41FA5}">
                      <a16:colId xmlns:a16="http://schemas.microsoft.com/office/drawing/2014/main" val="3735914586"/>
                    </a:ext>
                  </a:extLst>
                </a:gridCol>
                <a:gridCol w="4951738">
                  <a:extLst>
                    <a:ext uri="{9D8B030D-6E8A-4147-A177-3AD203B41FA5}">
                      <a16:colId xmlns:a16="http://schemas.microsoft.com/office/drawing/2014/main" val="2876243818"/>
                    </a:ext>
                  </a:extLst>
                </a:gridCol>
              </a:tblGrid>
              <a:tr h="2584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Time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Topic</a:t>
                      </a:r>
                      <a:endParaRPr lang="en-GB" sz="1600" dirty="0"/>
                    </a:p>
                  </a:txBody>
                  <a:tcPr marL="51435" marR="51435" marT="25718" marB="25718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988290"/>
                  </a:ext>
                </a:extLst>
              </a:tr>
              <a:tr h="67657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09.30 – 09.50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Welcome and introductions including to the Gender Equality Academy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666364429"/>
                  </a:ext>
                </a:extLst>
              </a:tr>
              <a:tr h="47194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09.50 – 10.40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Defining gender equality strategies and approaches (including work in small groups)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560949009"/>
                  </a:ext>
                </a:extLst>
              </a:tr>
              <a:tr h="47194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10.40 – 11.00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Pros and cons of varied approaches to gender action plans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428292124"/>
                  </a:ext>
                </a:extLst>
              </a:tr>
              <a:tr h="27814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11.00 – 11.15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Networking and coffee break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566570924"/>
                  </a:ext>
                </a:extLst>
              </a:tr>
              <a:tr h="68540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11.15 -12.00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Strategically framing gender action plans in the broader institutional context (Including work in small-groups)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2219896605"/>
                  </a:ext>
                </a:extLst>
              </a:tr>
              <a:tr h="47194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12.00 – 13.00 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Identifying challenges and solutions for action plan  implementation 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1131687666"/>
                  </a:ext>
                </a:extLst>
              </a:tr>
              <a:tr h="89886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13.00 – 13.30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Next steps and routes forward for successful gender action plans | Close of workshop</a:t>
                      </a:r>
                    </a:p>
                  </a:txBody>
                  <a:tcPr marL="51435" marR="51435" marT="25718" marB="25718" anchor="ctr"/>
                </a:tc>
                <a:extLst>
                  <a:ext uri="{0D108BD9-81ED-4DB2-BD59-A6C34878D82A}">
                    <a16:rowId xmlns:a16="http://schemas.microsoft.com/office/drawing/2014/main" val="563724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228</Words>
  <Application>Microsoft Office PowerPoint</Application>
  <PresentationFormat>Ευρεία οθόνη</PresentationFormat>
  <Paragraphs>37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Vasiliki Moumtzi</dc:creator>
  <cp:lastModifiedBy>Vasiliki Moumtzi</cp:lastModifiedBy>
  <cp:revision>16</cp:revision>
  <dcterms:created xsi:type="dcterms:W3CDTF">2019-10-17T13:40:58Z</dcterms:created>
  <dcterms:modified xsi:type="dcterms:W3CDTF">2019-10-24T09:05:57Z</dcterms:modified>
</cp:coreProperties>
</file>