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417" r:id="rId2"/>
    <p:sldId id="390" r:id="rId3"/>
    <p:sldId id="420" r:id="rId4"/>
    <p:sldId id="426" r:id="rId5"/>
    <p:sldId id="429" r:id="rId6"/>
    <p:sldId id="428" r:id="rId7"/>
    <p:sldId id="421" r:id="rId8"/>
    <p:sldId id="393" r:id="rId9"/>
    <p:sldId id="397"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a Banerjee" initials="M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EA4"/>
    <a:srgbClr val="FCCE00"/>
    <a:srgbClr val="FEDA5F"/>
    <a:srgbClr val="BCB7D0"/>
    <a:srgbClr val="5D54A3"/>
    <a:srgbClr val="1B4EA4"/>
    <a:srgbClr val="A99F58"/>
    <a:srgbClr val="C0B3D4"/>
    <a:srgbClr val="B2B3CB"/>
    <a:srgbClr val="C3A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790" autoAdjust="0"/>
  </p:normalViewPr>
  <p:slideViewPr>
    <p:cSldViewPr>
      <p:cViewPr varScale="1">
        <p:scale>
          <a:sx n="100" d="100"/>
          <a:sy n="100" d="100"/>
        </p:scale>
        <p:origin x="1956" y="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F454AEB-6DA5-493D-BB65-705BA42B97CE}" type="datetimeFigureOut">
              <a:rPr lang="en-US" smtClean="0"/>
              <a:t>6/6/2017</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1E4655C-DCCC-4F2D-8955-4EC9251EAC5C}" type="slidenum">
              <a:rPr lang="en-US" smtClean="0"/>
              <a:t>‹#›</a:t>
            </a:fld>
            <a:endParaRPr lang="en-US" dirty="0"/>
          </a:p>
        </p:txBody>
      </p:sp>
    </p:spTree>
    <p:extLst>
      <p:ext uri="{BB962C8B-B14F-4D97-AF65-F5344CB8AC3E}">
        <p14:creationId xmlns:p14="http://schemas.microsoft.com/office/powerpoint/2010/main" val="315492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367634A-5746-4DFD-A4AA-423B9C5029A8}" type="datetimeFigureOut">
              <a:rPr lang="en-GB" smtClean="0"/>
              <a:t>06/06/2017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DAE611-B1DF-45A6-82B4-96EEB5ECD350}" type="slidenum">
              <a:rPr lang="en-GB" smtClean="0"/>
              <a:t>‹#›</a:t>
            </a:fld>
            <a:endParaRPr lang="en-GB" dirty="0"/>
          </a:p>
        </p:txBody>
      </p:sp>
    </p:spTree>
    <p:extLst>
      <p:ext uri="{BB962C8B-B14F-4D97-AF65-F5344CB8AC3E}">
        <p14:creationId xmlns:p14="http://schemas.microsoft.com/office/powerpoint/2010/main" val="39575590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understand the extent of gender inequalities as accurately as possible, EIGE has developed two statistics-based tools: the Gender Equality Index and the Gender Statistics Database. </a:t>
            </a:r>
          </a:p>
          <a:p>
            <a:endParaRPr lang="en-US" baseline="0" dirty="0" smtClean="0"/>
          </a:p>
          <a:p>
            <a:r>
              <a:rPr lang="en-US" baseline="0" dirty="0" smtClean="0"/>
              <a:t>Although they are geared mainly towards policy-makers, the two resources are accessible to everyone, be it experienced statisticians or just people interested in gender matters.</a:t>
            </a:r>
            <a:endParaRPr lang="en-US" dirty="0" smtClean="0"/>
          </a:p>
        </p:txBody>
      </p:sp>
    </p:spTree>
    <p:extLst>
      <p:ext uri="{BB962C8B-B14F-4D97-AF65-F5344CB8AC3E}">
        <p14:creationId xmlns:p14="http://schemas.microsoft.com/office/powerpoint/2010/main" val="25483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launched in 2013, the Gender Equality</a:t>
            </a:r>
            <a:r>
              <a:rPr lang="en-US" baseline="0" dirty="0" smtClean="0"/>
              <a:t> </a:t>
            </a:r>
            <a:r>
              <a:rPr lang="en-US" dirty="0" smtClean="0"/>
              <a:t>Index showed that overall the EU was only</a:t>
            </a:r>
            <a:r>
              <a:rPr lang="en-US" baseline="0" dirty="0" smtClean="0"/>
              <a:t> </a:t>
            </a:r>
            <a:r>
              <a:rPr lang="en-US" dirty="0" smtClean="0"/>
              <a:t>halfway towards equality. Its</a:t>
            </a:r>
            <a:r>
              <a:rPr lang="en-US" baseline="0" dirty="0" smtClean="0"/>
              <a:t> second edition in 2015 made it possible to observe key trends over time by introducing scores from 2005, 2010 and 2015.</a:t>
            </a:r>
          </a:p>
          <a:p>
            <a:endParaRPr lang="en-US" baseline="0" dirty="0" smtClean="0"/>
          </a:p>
          <a:p>
            <a:r>
              <a:rPr lang="en-US" baseline="0" dirty="0" smtClean="0"/>
              <a:t>In 2016, Serbia became the first non-EU country to produce its own gender equality index based on EIGE’s methodology. This tool is extremely useful both at a national level as well as in the country’s EU accession process.</a:t>
            </a:r>
          </a:p>
          <a:p>
            <a:endParaRPr lang="en-US" baseline="0" dirty="0" smtClean="0"/>
          </a:p>
          <a:p>
            <a:r>
              <a:rPr lang="en-US" baseline="0" dirty="0" smtClean="0"/>
              <a:t>The third edition of the Index will be released this year on 11 October and will feature new data, for example on health behavior and power relations in media, sports and the academia.</a:t>
            </a:r>
          </a:p>
        </p:txBody>
      </p:sp>
    </p:spTree>
    <p:extLst>
      <p:ext uri="{BB962C8B-B14F-4D97-AF65-F5344CB8AC3E}">
        <p14:creationId xmlns:p14="http://schemas.microsoft.com/office/powerpoint/2010/main" val="10706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Gender Equality Index measures the gender gap by awarding each country a score</a:t>
            </a:r>
            <a:r>
              <a:rPr lang="en-US" baseline="0" dirty="0" smtClean="0"/>
              <a:t> from</a:t>
            </a:r>
            <a:r>
              <a:rPr lang="en-US" dirty="0" smtClean="0"/>
              <a:t> 1 (total inequality) to</a:t>
            </a:r>
            <a:r>
              <a:rPr lang="en-US" baseline="0" dirty="0" smtClean="0"/>
              <a:t> </a:t>
            </a:r>
            <a:r>
              <a:rPr lang="en-US" dirty="0" smtClean="0"/>
              <a:t>100 (full equality).</a:t>
            </a:r>
            <a:r>
              <a:rPr lang="en-US" baseline="0" dirty="0" smtClean="0"/>
              <a:t> The score can be viewed for overall gender equality performances or for each of the various domains included</a:t>
            </a:r>
            <a:r>
              <a:rPr lang="en-US" dirty="0" smtClean="0"/>
              <a:t>. </a:t>
            </a:r>
          </a:p>
          <a:p>
            <a:endParaRPr lang="en-US" baseline="0" dirty="0" smtClean="0"/>
          </a:p>
          <a:p>
            <a:r>
              <a:rPr lang="en-US" baseline="0" dirty="0" smtClean="0"/>
              <a:t>EIGE’s Index covers six core domains and 2 satellite domains, all linked closely with the policy priorities of the EU. The main domains are: money, work, power, health, knowledge and time, while the satellite domains address intersecting inequalities and violence against women. Each of these eight comes with its own set of sub-domains.</a:t>
            </a:r>
          </a:p>
        </p:txBody>
      </p:sp>
    </p:spTree>
    <p:extLst>
      <p:ext uri="{BB962C8B-B14F-4D97-AF65-F5344CB8AC3E}">
        <p14:creationId xmlns:p14="http://schemas.microsoft.com/office/powerpoint/2010/main" val="332140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a:t>
            </a:r>
            <a:r>
              <a:rPr lang="en-US" baseline="0" dirty="0" smtClean="0"/>
              <a:t> this year, </a:t>
            </a:r>
            <a:r>
              <a:rPr lang="en-US" dirty="0" smtClean="0"/>
              <a:t>EIGE has taken over the European Commission’s database on women and men in decision-making. The data is a valuable addition to our GSD, providing an</a:t>
            </a:r>
            <a:r>
              <a:rPr lang="en-US" baseline="0" dirty="0" smtClean="0"/>
              <a:t> EU-wide picture on gender imbalances in positions of power.</a:t>
            </a:r>
          </a:p>
          <a:p>
            <a:endParaRPr lang="en-US" baseline="0" dirty="0" smtClean="0"/>
          </a:p>
          <a:p>
            <a:r>
              <a:rPr lang="en-US" baseline="0" dirty="0" smtClean="0"/>
              <a:t>The figures shows a positive trend over the last 10 years, although there is still work to be done. The only domain with a balanced gender representation is Justice, although gender parity – equal representation – is still not visible in any area.</a:t>
            </a:r>
          </a:p>
          <a:p>
            <a:endParaRPr lang="en-US" baseline="0" dirty="0" smtClean="0"/>
          </a:p>
          <a:p>
            <a:r>
              <a:rPr lang="en-US" baseline="0" dirty="0" smtClean="0"/>
              <a:t>An important aspect to look at is political decision-making. In the EU, less than a third of national parliaments’ members are women, although this varies considerably across Member States, from 46.1% in Sweden to 9.5% in Hungary.</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11318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1200" dirty="0" smtClean="0">
                <a:latin typeface="Myriad Pro" pitchFamily="34" charset="0"/>
              </a:rPr>
              <a:t>Currently used two variables:</a:t>
            </a:r>
          </a:p>
          <a:p>
            <a:r>
              <a:rPr lang="en-GB" sz="1200" dirty="0" smtClean="0">
                <a:latin typeface="Myriad Pro" pitchFamily="34" charset="0"/>
              </a:rPr>
              <a:t>Flexibility to take care of personal or family matters</a:t>
            </a:r>
          </a:p>
          <a:p>
            <a:r>
              <a:rPr lang="en-GB" sz="1200" dirty="0" smtClean="0">
                <a:latin typeface="Myriad Pro" pitchFamily="34" charset="0"/>
              </a:rPr>
              <a:t>Intensity of work</a:t>
            </a:r>
          </a:p>
          <a:p>
            <a:endParaRPr lang="en-GB" sz="1200" dirty="0" smtClean="0">
              <a:latin typeface="Myriad Pro" pitchFamily="34" charset="0"/>
            </a:endParaRPr>
          </a:p>
          <a:p>
            <a:pPr marL="0" indent="0">
              <a:buNone/>
            </a:pPr>
            <a:r>
              <a:rPr lang="en-GB" sz="1200" b="1" dirty="0" smtClean="0">
                <a:latin typeface="Myriad Pro" pitchFamily="34" charset="0"/>
              </a:rPr>
              <a:t>Intensity of work will be replaced by job prospects: </a:t>
            </a:r>
          </a:p>
          <a:p>
            <a:r>
              <a:rPr lang="en-GB" sz="1200" dirty="0" smtClean="0">
                <a:latin typeface="Myriad Pro" pitchFamily="34" charset="0"/>
              </a:rPr>
              <a:t>Employment status </a:t>
            </a:r>
            <a:r>
              <a:rPr lang="en-GB" sz="1200" b="1" dirty="0" smtClean="0">
                <a:latin typeface="Myriad Pro" pitchFamily="34" charset="0"/>
              </a:rPr>
              <a:t>(</a:t>
            </a:r>
            <a:r>
              <a:rPr lang="en-GB" sz="1200" dirty="0" smtClean="0">
                <a:latin typeface="Myriad Pro" pitchFamily="34" charset="0"/>
              </a:rPr>
              <a:t>self-employed or employee),</a:t>
            </a:r>
          </a:p>
          <a:p>
            <a:r>
              <a:rPr lang="en-GB" sz="1200" dirty="0" smtClean="0">
                <a:latin typeface="Myriad Pro" pitchFamily="34" charset="0"/>
              </a:rPr>
              <a:t>Type of contract</a:t>
            </a:r>
          </a:p>
          <a:p>
            <a:r>
              <a:rPr lang="en-GB" sz="1200" dirty="0" smtClean="0">
                <a:latin typeface="Myriad Pro" pitchFamily="34" charset="0"/>
              </a:rPr>
              <a:t>The prospects for career advancement as perceived by the worker</a:t>
            </a:r>
          </a:p>
          <a:p>
            <a:r>
              <a:rPr lang="en-GB" sz="1200" dirty="0" smtClean="0">
                <a:latin typeface="Myriad Pro" pitchFamily="34" charset="0"/>
              </a:rPr>
              <a:t>Perceived likelihood of losing one’s job </a:t>
            </a:r>
          </a:p>
          <a:p>
            <a:r>
              <a:rPr lang="en-GB" sz="1200" dirty="0" smtClean="0">
                <a:latin typeface="Myriad Pro" pitchFamily="34" charset="0"/>
              </a:rPr>
              <a:t>Experience of downsizing in the organisation.  </a:t>
            </a:r>
          </a:p>
          <a:p>
            <a:endParaRPr lang="en-GB" dirty="0"/>
          </a:p>
        </p:txBody>
      </p:sp>
      <p:sp>
        <p:nvSpPr>
          <p:cNvPr id="4" name="Slide Number Placeholder 3"/>
          <p:cNvSpPr>
            <a:spLocks noGrp="1"/>
          </p:cNvSpPr>
          <p:nvPr>
            <p:ph type="sldNum" sz="quarter" idx="10"/>
          </p:nvPr>
        </p:nvSpPr>
        <p:spPr/>
        <p:txBody>
          <a:bodyPr/>
          <a:lstStyle/>
          <a:p>
            <a:fld id="{F968FDBE-75C0-420C-ACF8-088A27F3F245}" type="slidenum">
              <a:rPr lang="en-GB" smtClean="0"/>
              <a:t>6</a:t>
            </a:fld>
            <a:endParaRPr lang="en-GB"/>
          </a:p>
        </p:txBody>
      </p:sp>
    </p:spTree>
    <p:extLst>
      <p:ext uri="{BB962C8B-B14F-4D97-AF65-F5344CB8AC3E}">
        <p14:creationId xmlns:p14="http://schemas.microsoft.com/office/powerpoint/2010/main" val="140204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EIGE’s Gender Statistic Database is the</a:t>
            </a:r>
            <a:r>
              <a:rPr lang="en-GB" baseline="0" dirty="0" smtClean="0"/>
              <a:t> online hub for all </a:t>
            </a:r>
            <a:r>
              <a:rPr lang="en-GB" dirty="0" smtClean="0"/>
              <a:t>statistical information on gender equality.</a:t>
            </a:r>
          </a:p>
          <a:p>
            <a:endParaRPr lang="en-GB" dirty="0" smtClean="0"/>
          </a:p>
          <a:p>
            <a:r>
              <a:rPr lang="en-GB" dirty="0" smtClean="0"/>
              <a:t>It provides a broad overview of statistics on gender, highlighting differences and inequalities between both sexes. It also allows users to have a look behind the numbers to monitor trends, progress and other factors that might influence gender imbalances.</a:t>
            </a:r>
          </a:p>
          <a:p>
            <a:endParaRPr lang="en-GB" dirty="0" smtClean="0"/>
          </a:p>
          <a:p>
            <a:r>
              <a:rPr lang="en-GB" dirty="0" smtClean="0"/>
              <a:t>EIGE is always strengthening</a:t>
            </a:r>
            <a:r>
              <a:rPr lang="en-GB" baseline="0" dirty="0" smtClean="0"/>
              <a:t> the Database’s potential to act as a reliable resource in formulating policies that are beneficial for both women and men. Nevertheless, it offers insight that is understandable and beneficial for broader audiences that don’t necessarily have statistical expertise. </a:t>
            </a:r>
            <a:endParaRPr lang="en-GB" dirty="0" smtClean="0"/>
          </a:p>
          <a:p>
            <a:endParaRPr lang="en-GB" dirty="0" smtClean="0"/>
          </a:p>
          <a:p>
            <a:r>
              <a:rPr lang="en-GB" baseline="0" dirty="0" smtClean="0"/>
              <a:t>In view of this goal, the Database was conceived as an user-friendly and interactive tool, easy to navigate through </a:t>
            </a:r>
            <a:r>
              <a:rPr lang="en-GB" dirty="0" smtClean="0"/>
              <a:t>keyword searches or browsing the ‘statistics’ tree. It is also possible to export the data for personal</a:t>
            </a:r>
            <a:r>
              <a:rPr lang="en-GB" baseline="0" dirty="0" smtClean="0"/>
              <a:t> </a:t>
            </a:r>
            <a:r>
              <a:rPr lang="en-GB" dirty="0" smtClean="0"/>
              <a:t>use.</a:t>
            </a:r>
          </a:p>
        </p:txBody>
      </p:sp>
    </p:spTree>
    <p:extLst>
      <p:ext uri="{BB962C8B-B14F-4D97-AF65-F5344CB8AC3E}">
        <p14:creationId xmlns:p14="http://schemas.microsoft.com/office/powerpoint/2010/main" val="191082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a:t>
            </a:r>
            <a:r>
              <a:rPr lang="en-US" baseline="0" dirty="0" smtClean="0"/>
              <a:t> this year, </a:t>
            </a:r>
            <a:r>
              <a:rPr lang="en-US" dirty="0" smtClean="0"/>
              <a:t>EIGE has taken over the European Commission’s database on women and men in decision-making. The data is a valuable addition to our GSD, providing an</a:t>
            </a:r>
            <a:r>
              <a:rPr lang="en-US" baseline="0" dirty="0" smtClean="0"/>
              <a:t> EU-wide picture on gender imbalances in positions of power.</a:t>
            </a:r>
          </a:p>
          <a:p>
            <a:endParaRPr lang="en-US" baseline="0" dirty="0" smtClean="0"/>
          </a:p>
          <a:p>
            <a:r>
              <a:rPr lang="en-US" baseline="0" dirty="0" smtClean="0"/>
              <a:t>The figures shows a positive trend over the last 10 years, although there is still work to be done. The only domain with a balanced gender representation is Justice, although gender parity – equal representation – is still not visible in any area.</a:t>
            </a:r>
          </a:p>
          <a:p>
            <a:endParaRPr lang="en-US" baseline="0" dirty="0" smtClean="0"/>
          </a:p>
          <a:p>
            <a:r>
              <a:rPr lang="en-US" baseline="0" dirty="0" smtClean="0"/>
              <a:t>An important aspect to look at is political decision-making. In the EU, less than a third of national parliaments’ members are women, although this varies considerably across Member States, from 46.1% in Sweden to 9.5% in Hungary.</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2841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695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Title Placeholder 2"/>
          <p:cNvSpPr>
            <a:spLocks noGrp="1"/>
          </p:cNvSpPr>
          <p:nvPr>
            <p:ph type="title"/>
          </p:nvPr>
        </p:nvSpPr>
        <p:spPr>
          <a:xfrm>
            <a:off x="717748" y="2766218"/>
            <a:ext cx="3710236" cy="1886918"/>
          </a:xfrm>
          <a:prstGeom prst="rect">
            <a:avLst/>
          </a:prstGeom>
        </p:spPr>
        <p:txBody>
          <a:bodyPr vert="horz" lIns="91440" tIns="45720" rIns="91440" bIns="45720" rtlCol="0" anchor="t">
            <a:normAutofit/>
          </a:bodyPr>
          <a:lstStyle>
            <a:lvl1pPr>
              <a:defRPr lang="en-US" sz="3600" b="1" dirty="0">
                <a:solidFill>
                  <a:schemeClr val="bg1"/>
                </a:solidFill>
                <a:latin typeface="+mn-lt"/>
                <a:ea typeface="+mj-ea"/>
                <a:cs typeface="+mj-cs"/>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719004" y="5016664"/>
            <a:ext cx="3708980" cy="1512887"/>
          </a:xfrm>
        </p:spPr>
        <p:txBody>
          <a:bodyPr/>
          <a:lstStyle>
            <a:lvl1pPr>
              <a:defRPr lang="en-US" sz="1600" b="1" kern="1200" dirty="0">
                <a:solidFill>
                  <a:schemeClr val="bg1"/>
                </a:solidFill>
                <a:latin typeface="+mn-lt"/>
                <a:ea typeface="+mn-ea"/>
                <a:cs typeface="+mn-cs"/>
              </a:defRPr>
            </a:lvl1pPr>
          </a:lstStyle>
          <a:p>
            <a:pPr lvl="0"/>
            <a:r>
              <a:rPr lang="en-US" dirty="0" smtClean="0"/>
              <a:t>Click to edit Master</a:t>
            </a:r>
            <a:endParaRPr lang="en-US" dirty="0"/>
          </a:p>
        </p:txBody>
      </p:sp>
    </p:spTree>
    <p:extLst>
      <p:ext uri="{BB962C8B-B14F-4D97-AF65-F5344CB8AC3E}">
        <p14:creationId xmlns:p14="http://schemas.microsoft.com/office/powerpoint/2010/main" val="2201634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B4EA4"/>
                </a:solidFill>
              </a:defRPr>
            </a:lvl1pPr>
          </a:lstStyle>
          <a:p>
            <a:r>
              <a:rPr lang="en-US" dirty="0" smtClean="0"/>
              <a:t>Click to edit Master title style</a:t>
            </a:r>
            <a:endParaRPr lang="en-GB" dirty="0"/>
          </a:p>
        </p:txBody>
      </p:sp>
      <p:sp>
        <p:nvSpPr>
          <p:cNvPr id="4" name="Text Placeholder 3"/>
          <p:cNvSpPr>
            <a:spLocks noGrp="1"/>
          </p:cNvSpPr>
          <p:nvPr>
            <p:ph type="body" sz="quarter" idx="10" hasCustomPrompt="1"/>
          </p:nvPr>
        </p:nvSpPr>
        <p:spPr>
          <a:xfrm>
            <a:off x="468313" y="4149080"/>
            <a:ext cx="8218487" cy="648072"/>
          </a:xfr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sz="2400"/>
            </a:lvl1pPr>
            <a:lvl2pPr marL="571500" indent="-457200">
              <a:buFont typeface="Arial" panose="020B0604020202020204" pitchFamily="34" charset="0"/>
              <a:buChar char="•"/>
              <a:defRPr sz="2400">
                <a:solidFill>
                  <a:schemeClr val="tx1"/>
                </a:solidFill>
              </a:defRPr>
            </a:lvl2pPr>
          </a:lstStyle>
          <a:p>
            <a:pPr marL="114300" marR="0" lvl="1" indent="0" algn="l" defTabSz="914400" rtl="0" eaLnBrk="1" fontAlgn="base" latinLnBrk="0" hangingPunct="1">
              <a:lnSpc>
                <a:spcPct val="100000"/>
              </a:lnSpc>
              <a:spcBef>
                <a:spcPct val="20000"/>
              </a:spcBef>
              <a:spcAft>
                <a:spcPct val="0"/>
              </a:spcAft>
              <a:buClrTx/>
              <a:buSzTx/>
              <a:tabLst/>
              <a:defRPr/>
            </a:pPr>
            <a:r>
              <a:rPr lang="en-US" dirty="0" smtClean="0"/>
              <a:t> Bullets</a:t>
            </a:r>
          </a:p>
        </p:txBody>
      </p:sp>
      <p:sp>
        <p:nvSpPr>
          <p:cNvPr id="5" name="Text Placeholder 4"/>
          <p:cNvSpPr>
            <a:spLocks noGrp="1"/>
          </p:cNvSpPr>
          <p:nvPr>
            <p:ph type="body" sz="quarter" idx="11" hasCustomPrompt="1"/>
          </p:nvPr>
        </p:nvSpPr>
        <p:spPr>
          <a:xfrm>
            <a:off x="465138" y="2780928"/>
            <a:ext cx="8221662" cy="863600"/>
          </a:xfr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dirty="0" smtClean="0">
                <a:solidFill>
                  <a:schemeClr val="tx1"/>
                </a:solidFill>
                <a:latin typeface="+mn-lt"/>
              </a:defRPr>
            </a:lvl1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lang="en-US" dirty="0" smtClean="0"/>
              <a:t>Sample text</a:t>
            </a:r>
          </a:p>
          <a:p>
            <a:pPr lvl="0"/>
            <a:endParaRPr lang="en-US" dirty="0"/>
          </a:p>
        </p:txBody>
      </p:sp>
      <p:sp>
        <p:nvSpPr>
          <p:cNvPr id="10" name="Text Placeholder 9"/>
          <p:cNvSpPr>
            <a:spLocks noGrp="1"/>
          </p:cNvSpPr>
          <p:nvPr>
            <p:ph type="body" sz="quarter" idx="12" hasCustomPrompt="1"/>
          </p:nvPr>
        </p:nvSpPr>
        <p:spPr>
          <a:xfrm>
            <a:off x="465138" y="1847851"/>
            <a:ext cx="8221662" cy="645046"/>
          </a:xfrm>
        </p:spPr>
        <p:txBody>
          <a:bodyPr/>
          <a:lstStyle>
            <a:lvl1pPr>
              <a:defRPr lang="en-US" sz="3200" baseline="0" dirty="0" smtClean="0">
                <a:solidFill>
                  <a:srgbClr val="1B4EA4"/>
                </a:solidFill>
                <a:latin typeface="+mn-lt"/>
                <a:ea typeface="+mn-ea"/>
                <a:cs typeface="+mn-cs"/>
              </a:defRPr>
            </a:lvl1pPr>
          </a:lstStyle>
          <a:p>
            <a:pPr lvl="0"/>
            <a:r>
              <a:rPr lang="en-US" dirty="0" smtClean="0"/>
              <a:t>Heading 1</a:t>
            </a:r>
          </a:p>
        </p:txBody>
      </p:sp>
    </p:spTree>
    <p:extLst>
      <p:ext uri="{BB962C8B-B14F-4D97-AF65-F5344CB8AC3E}">
        <p14:creationId xmlns:p14="http://schemas.microsoft.com/office/powerpoint/2010/main" val="3834906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267744" y="274638"/>
            <a:ext cx="64190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219528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1FF0-8058-486E-B36A-7D08F3045DAA}" type="datetime1">
              <a:rPr lang="en-US" smtClean="0">
                <a:solidFill>
                  <a:prstClr val="black">
                    <a:tint val="75000"/>
                  </a:prstClr>
                </a:solidFill>
              </a:rPr>
              <a:pPr/>
              <a:t>6/6/2017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F1D98E-3878-4A6D-AAE3-397F93D9E6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40432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1570788"/>
          </a:xfrm>
          <a:prstGeom prst="rect">
            <a:avLst/>
          </a:prstGeom>
        </p:spPr>
      </p:pic>
      <p:sp>
        <p:nvSpPr>
          <p:cNvPr id="120834" name="Title Placeholder 1"/>
          <p:cNvSpPr>
            <a:spLocks noGrp="1"/>
          </p:cNvSpPr>
          <p:nvPr>
            <p:ph type="title"/>
          </p:nvPr>
        </p:nvSpPr>
        <p:spPr bwMode="auto">
          <a:xfrm>
            <a:off x="2267744" y="274638"/>
            <a:ext cx="64190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0835" name="Text Placeholder 2"/>
          <p:cNvSpPr>
            <a:spLocks noGrp="1"/>
          </p:cNvSpPr>
          <p:nvPr>
            <p:ph type="body" idx="1"/>
          </p:nvPr>
        </p:nvSpPr>
        <p:spPr bwMode="auto">
          <a:xfrm>
            <a:off x="464574" y="1845426"/>
            <a:ext cx="8222226" cy="482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7"/>
          <a:stretch>
            <a:fillRect/>
          </a:stretch>
        </p:blipFill>
        <p:spPr>
          <a:xfrm>
            <a:off x="145241" y="6453336"/>
            <a:ext cx="524301" cy="347502"/>
          </a:xfrm>
          <a:prstGeom prst="rect">
            <a:avLst/>
          </a:prstGeom>
        </p:spPr>
      </p:pic>
    </p:spTree>
    <p:extLst>
      <p:ext uri="{BB962C8B-B14F-4D97-AF65-F5344CB8AC3E}">
        <p14:creationId xmlns:p14="http://schemas.microsoft.com/office/powerpoint/2010/main" val="477488319"/>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7" r:id="rId3"/>
    <p:sldLayoutId id="2147483671" r:id="rId4"/>
  </p:sldLayoutIdLst>
  <p:timing>
    <p:tnLst>
      <p:par>
        <p:cTn id="1" dur="indefinite" restart="never" nodeType="tmRoot"/>
      </p:par>
    </p:tnLst>
  </p:timing>
  <p:hf hdr="0" ftr="0" dt="0"/>
  <p:txStyles>
    <p:titleStyle>
      <a:lvl1pPr algn="l" rtl="0" fontAlgn="base">
        <a:spcBef>
          <a:spcPct val="0"/>
        </a:spcBef>
        <a:spcAft>
          <a:spcPct val="0"/>
        </a:spcAft>
        <a:defRPr sz="3600" b="1">
          <a:solidFill>
            <a:schemeClr val="tx1"/>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fontAlgn="base">
        <a:spcBef>
          <a:spcPct val="20000"/>
        </a:spcBef>
        <a:spcAft>
          <a:spcPct val="0"/>
        </a:spcAft>
        <a:buFont typeface="Arial" pitchFamily="34" charset="0"/>
        <a:buNone/>
        <a:defRPr sz="3200">
          <a:solidFill>
            <a:srgbClr val="FF0000"/>
          </a:solidFill>
          <a:latin typeface="+mn-lt"/>
          <a:ea typeface="+mn-ea"/>
          <a:cs typeface="+mn-cs"/>
        </a:defRPr>
      </a:lvl1pPr>
      <a:lvl2pPr marL="457200" indent="0" algn="l" rtl="0" fontAlgn="base">
        <a:spcBef>
          <a:spcPct val="20000"/>
        </a:spcBef>
        <a:spcAft>
          <a:spcPct val="0"/>
        </a:spcAft>
        <a:buFont typeface="Arial" pitchFamily="34" charset="0"/>
        <a:buNone/>
        <a:defRPr sz="2800">
          <a:solidFill>
            <a:schemeClr val="tx1"/>
          </a:solidFill>
          <a:latin typeface="+mn-lt"/>
        </a:defRPr>
      </a:lvl2pPr>
      <a:lvl3pPr marL="914400" indent="0" algn="l" rtl="0" fontAlgn="base">
        <a:spcBef>
          <a:spcPct val="20000"/>
        </a:spcBef>
        <a:spcAft>
          <a:spcPct val="0"/>
        </a:spcAft>
        <a:buFont typeface="Arial" pitchFamily="34" charset="0"/>
        <a:buNone/>
        <a:defRPr sz="2400">
          <a:solidFill>
            <a:schemeClr val="tx1"/>
          </a:solidFill>
          <a:latin typeface="+mn-lt"/>
        </a:defRPr>
      </a:lvl3pPr>
      <a:lvl4pPr marL="1371600" indent="0" algn="l" rtl="0" fontAlgn="base">
        <a:spcBef>
          <a:spcPct val="20000"/>
        </a:spcBef>
        <a:spcAft>
          <a:spcPct val="0"/>
        </a:spcAft>
        <a:buFont typeface="Arial" pitchFamily="34" charset="0"/>
        <a:buNone/>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140968"/>
            <a:ext cx="5868144" cy="1886918"/>
          </a:xfrm>
        </p:spPr>
        <p:txBody>
          <a:bodyPr>
            <a:noAutofit/>
          </a:bodyPr>
          <a:lstStyle/>
          <a:p>
            <a:pPr algn="ctr"/>
            <a:r>
              <a:rPr lang="en-US" sz="6000" dirty="0" smtClean="0"/>
              <a:t>Gender Equality Statistics</a:t>
            </a:r>
            <a:endParaRPr lang="en-US" sz="6000" dirty="0"/>
          </a:p>
        </p:txBody>
      </p:sp>
    </p:spTree>
    <p:extLst>
      <p:ext uri="{BB962C8B-B14F-4D97-AF65-F5344CB8AC3E}">
        <p14:creationId xmlns:p14="http://schemas.microsoft.com/office/powerpoint/2010/main" val="728868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7020272" cy="1143000"/>
          </a:xfrm>
        </p:spPr>
        <p:txBody>
          <a:bodyPr/>
          <a:lstStyle/>
          <a:p>
            <a:r>
              <a:rPr lang="en-GB" dirty="0" smtClean="0">
                <a:solidFill>
                  <a:srgbClr val="1B4EA4"/>
                </a:solidFill>
              </a:rPr>
              <a:t>EIGE’s Gender Statistics Database: </a:t>
            </a:r>
            <a:br>
              <a:rPr lang="en-GB" dirty="0" smtClean="0">
                <a:solidFill>
                  <a:srgbClr val="1B4EA4"/>
                </a:solidFill>
              </a:rPr>
            </a:br>
            <a:r>
              <a:rPr lang="en-GB" dirty="0" smtClean="0">
                <a:solidFill>
                  <a:srgbClr val="1B4EA4"/>
                </a:solidFill>
              </a:rPr>
              <a:t>a way to measure Gender Equality</a:t>
            </a:r>
            <a:endParaRPr lang="en-GB" dirty="0"/>
          </a:p>
        </p:txBody>
      </p:sp>
      <p:sp>
        <p:nvSpPr>
          <p:cNvPr id="5" name="Freeform 4"/>
          <p:cNvSpPr/>
          <p:nvPr/>
        </p:nvSpPr>
        <p:spPr>
          <a:xfrm>
            <a:off x="4438145" y="3582806"/>
            <a:ext cx="2792110" cy="2792110"/>
          </a:xfrm>
          <a:custGeom>
            <a:avLst/>
            <a:gdLst>
              <a:gd name="connsiteX0" fmla="*/ 1981852 w 2792110"/>
              <a:gd name="connsiteY0" fmla="*/ 445170 h 2792110"/>
              <a:gd name="connsiteX1" fmla="*/ 2199033 w 2792110"/>
              <a:gd name="connsiteY1" fmla="*/ 262923 h 2792110"/>
              <a:gd name="connsiteX2" fmla="*/ 2372537 w 2792110"/>
              <a:gd name="connsiteY2" fmla="*/ 408509 h 2792110"/>
              <a:gd name="connsiteX3" fmla="*/ 2230772 w 2792110"/>
              <a:gd name="connsiteY3" fmla="*/ 654038 h 2792110"/>
              <a:gd name="connsiteX4" fmla="*/ 2456019 w 2792110"/>
              <a:gd name="connsiteY4" fmla="*/ 1044177 h 2792110"/>
              <a:gd name="connsiteX5" fmla="*/ 2739536 w 2792110"/>
              <a:gd name="connsiteY5" fmla="*/ 1044170 h 2792110"/>
              <a:gd name="connsiteX6" fmla="*/ 2778865 w 2792110"/>
              <a:gd name="connsiteY6" fmla="*/ 1267221 h 2792110"/>
              <a:gd name="connsiteX7" fmla="*/ 2512444 w 2792110"/>
              <a:gd name="connsiteY7" fmla="*/ 1364183 h 2792110"/>
              <a:gd name="connsiteX8" fmla="*/ 2434217 w 2792110"/>
              <a:gd name="connsiteY8" fmla="*/ 1807833 h 2792110"/>
              <a:gd name="connsiteX9" fmla="*/ 2651408 w 2792110"/>
              <a:gd name="connsiteY9" fmla="*/ 1990068 h 2792110"/>
              <a:gd name="connsiteX10" fmla="*/ 2538162 w 2792110"/>
              <a:gd name="connsiteY10" fmla="*/ 2186216 h 2792110"/>
              <a:gd name="connsiteX11" fmla="*/ 2271746 w 2792110"/>
              <a:gd name="connsiteY11" fmla="*/ 2089241 h 2792110"/>
              <a:gd name="connsiteX12" fmla="*/ 1926648 w 2792110"/>
              <a:gd name="connsiteY12" fmla="*/ 2378813 h 2792110"/>
              <a:gd name="connsiteX13" fmla="*/ 1975887 w 2792110"/>
              <a:gd name="connsiteY13" fmla="*/ 2658021 h 2792110"/>
              <a:gd name="connsiteX14" fmla="*/ 1763054 w 2792110"/>
              <a:gd name="connsiteY14" fmla="*/ 2735486 h 2792110"/>
              <a:gd name="connsiteX15" fmla="*/ 1621302 w 2792110"/>
              <a:gd name="connsiteY15" fmla="*/ 2489949 h 2792110"/>
              <a:gd name="connsiteX16" fmla="*/ 1170808 w 2792110"/>
              <a:gd name="connsiteY16" fmla="*/ 2489949 h 2792110"/>
              <a:gd name="connsiteX17" fmla="*/ 1029056 w 2792110"/>
              <a:gd name="connsiteY17" fmla="*/ 2735486 h 2792110"/>
              <a:gd name="connsiteX18" fmla="*/ 816223 w 2792110"/>
              <a:gd name="connsiteY18" fmla="*/ 2658021 h 2792110"/>
              <a:gd name="connsiteX19" fmla="*/ 865463 w 2792110"/>
              <a:gd name="connsiteY19" fmla="*/ 2378812 h 2792110"/>
              <a:gd name="connsiteX20" fmla="*/ 520365 w 2792110"/>
              <a:gd name="connsiteY20" fmla="*/ 2089240 h 2792110"/>
              <a:gd name="connsiteX21" fmla="*/ 253948 w 2792110"/>
              <a:gd name="connsiteY21" fmla="*/ 2186216 h 2792110"/>
              <a:gd name="connsiteX22" fmla="*/ 140702 w 2792110"/>
              <a:gd name="connsiteY22" fmla="*/ 1990068 h 2792110"/>
              <a:gd name="connsiteX23" fmla="*/ 357893 w 2792110"/>
              <a:gd name="connsiteY23" fmla="*/ 1807833 h 2792110"/>
              <a:gd name="connsiteX24" fmla="*/ 279666 w 2792110"/>
              <a:gd name="connsiteY24" fmla="*/ 1364183 h 2792110"/>
              <a:gd name="connsiteX25" fmla="*/ 13245 w 2792110"/>
              <a:gd name="connsiteY25" fmla="*/ 1267221 h 2792110"/>
              <a:gd name="connsiteX26" fmla="*/ 52574 w 2792110"/>
              <a:gd name="connsiteY26" fmla="*/ 1044170 h 2792110"/>
              <a:gd name="connsiteX27" fmla="*/ 336091 w 2792110"/>
              <a:gd name="connsiteY27" fmla="*/ 1044177 h 2792110"/>
              <a:gd name="connsiteX28" fmla="*/ 561338 w 2792110"/>
              <a:gd name="connsiteY28" fmla="*/ 654038 h 2792110"/>
              <a:gd name="connsiteX29" fmla="*/ 419573 w 2792110"/>
              <a:gd name="connsiteY29" fmla="*/ 408509 h 2792110"/>
              <a:gd name="connsiteX30" fmla="*/ 593077 w 2792110"/>
              <a:gd name="connsiteY30" fmla="*/ 262923 h 2792110"/>
              <a:gd name="connsiteX31" fmla="*/ 810258 w 2792110"/>
              <a:gd name="connsiteY31" fmla="*/ 445170 h 2792110"/>
              <a:gd name="connsiteX32" fmla="*/ 1233584 w 2792110"/>
              <a:gd name="connsiteY32" fmla="*/ 291092 h 2792110"/>
              <a:gd name="connsiteX33" fmla="*/ 1282809 w 2792110"/>
              <a:gd name="connsiteY33" fmla="*/ 11881 h 2792110"/>
              <a:gd name="connsiteX34" fmla="*/ 1509301 w 2792110"/>
              <a:gd name="connsiteY34" fmla="*/ 11881 h 2792110"/>
              <a:gd name="connsiteX35" fmla="*/ 1558526 w 2792110"/>
              <a:gd name="connsiteY35" fmla="*/ 291092 h 2792110"/>
              <a:gd name="connsiteX36" fmla="*/ 1981852 w 2792110"/>
              <a:gd name="connsiteY36" fmla="*/ 445170 h 27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2110" h="2792110">
                <a:moveTo>
                  <a:pt x="1981852" y="445170"/>
                </a:moveTo>
                <a:lnTo>
                  <a:pt x="2199033" y="262923"/>
                </a:lnTo>
                <a:lnTo>
                  <a:pt x="2372537" y="408509"/>
                </a:lnTo>
                <a:lnTo>
                  <a:pt x="2230772" y="654038"/>
                </a:lnTo>
                <a:cubicBezTo>
                  <a:pt x="2331575" y="767434"/>
                  <a:pt x="2408216" y="900181"/>
                  <a:pt x="2456019" y="1044177"/>
                </a:cubicBezTo>
                <a:lnTo>
                  <a:pt x="2739536" y="1044170"/>
                </a:lnTo>
                <a:lnTo>
                  <a:pt x="2778865" y="1267221"/>
                </a:lnTo>
                <a:lnTo>
                  <a:pt x="2512444" y="1364183"/>
                </a:lnTo>
                <a:cubicBezTo>
                  <a:pt x="2516774" y="1515845"/>
                  <a:pt x="2490157" y="1666798"/>
                  <a:pt x="2434217" y="1807833"/>
                </a:cubicBezTo>
                <a:lnTo>
                  <a:pt x="2651408" y="1990068"/>
                </a:lnTo>
                <a:lnTo>
                  <a:pt x="2538162" y="2186216"/>
                </a:lnTo>
                <a:lnTo>
                  <a:pt x="2271746" y="2089241"/>
                </a:lnTo>
                <a:cubicBezTo>
                  <a:pt x="2177577" y="2208204"/>
                  <a:pt x="2060156" y="2306732"/>
                  <a:pt x="1926648" y="2378813"/>
                </a:cubicBezTo>
                <a:lnTo>
                  <a:pt x="1975887" y="2658021"/>
                </a:lnTo>
                <a:lnTo>
                  <a:pt x="1763054" y="2735486"/>
                </a:lnTo>
                <a:lnTo>
                  <a:pt x="1621302" y="2489949"/>
                </a:lnTo>
                <a:cubicBezTo>
                  <a:pt x="1472696" y="2520549"/>
                  <a:pt x="1319414" y="2520549"/>
                  <a:pt x="1170808" y="2489949"/>
                </a:cubicBezTo>
                <a:lnTo>
                  <a:pt x="1029056" y="2735486"/>
                </a:lnTo>
                <a:lnTo>
                  <a:pt x="816223" y="2658021"/>
                </a:lnTo>
                <a:lnTo>
                  <a:pt x="865463" y="2378812"/>
                </a:lnTo>
                <a:cubicBezTo>
                  <a:pt x="731955" y="2306731"/>
                  <a:pt x="614534" y="2208203"/>
                  <a:pt x="520365" y="2089240"/>
                </a:cubicBezTo>
                <a:lnTo>
                  <a:pt x="253948" y="2186216"/>
                </a:lnTo>
                <a:lnTo>
                  <a:pt x="140702" y="1990068"/>
                </a:lnTo>
                <a:lnTo>
                  <a:pt x="357893" y="1807833"/>
                </a:lnTo>
                <a:cubicBezTo>
                  <a:pt x="301953" y="1666799"/>
                  <a:pt x="275336" y="1515845"/>
                  <a:pt x="279666" y="1364183"/>
                </a:cubicBezTo>
                <a:lnTo>
                  <a:pt x="13245" y="1267221"/>
                </a:lnTo>
                <a:lnTo>
                  <a:pt x="52574" y="1044170"/>
                </a:lnTo>
                <a:lnTo>
                  <a:pt x="336091" y="1044177"/>
                </a:lnTo>
                <a:cubicBezTo>
                  <a:pt x="383894" y="900181"/>
                  <a:pt x="460535" y="767434"/>
                  <a:pt x="561338" y="654038"/>
                </a:cubicBezTo>
                <a:lnTo>
                  <a:pt x="419573" y="408509"/>
                </a:lnTo>
                <a:lnTo>
                  <a:pt x="593077" y="262923"/>
                </a:lnTo>
                <a:lnTo>
                  <a:pt x="810258" y="445170"/>
                </a:lnTo>
                <a:cubicBezTo>
                  <a:pt x="939436" y="365589"/>
                  <a:pt x="1083474" y="313164"/>
                  <a:pt x="1233584" y="291092"/>
                </a:cubicBezTo>
                <a:lnTo>
                  <a:pt x="1282809" y="11881"/>
                </a:lnTo>
                <a:lnTo>
                  <a:pt x="1509301" y="11881"/>
                </a:lnTo>
                <a:lnTo>
                  <a:pt x="1558526" y="291092"/>
                </a:lnTo>
                <a:cubicBezTo>
                  <a:pt x="1708635" y="313164"/>
                  <a:pt x="1852674" y="365589"/>
                  <a:pt x="1981852" y="44517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89278" tIns="681978" rIns="589278" bIns="730809" numCol="1" spcCol="1270" anchor="ctr" anchorCtr="0">
            <a:noAutofit/>
          </a:bodyPr>
          <a:lstStyle/>
          <a:p>
            <a:pPr lvl="0" algn="ctr" defTabSz="977900">
              <a:lnSpc>
                <a:spcPct val="90000"/>
              </a:lnSpc>
              <a:spcBef>
                <a:spcPct val="0"/>
              </a:spcBef>
              <a:spcAft>
                <a:spcPct val="35000"/>
              </a:spcAft>
            </a:pPr>
            <a:r>
              <a:rPr lang="en-GB" sz="2200" b="1" spc="170" dirty="0">
                <a:solidFill>
                  <a:srgbClr val="FFFFFF"/>
                </a:solidFill>
              </a:rPr>
              <a:t>Gender Statistics Database</a:t>
            </a:r>
            <a:endParaRPr lang="en-GB" sz="2200" b="1" spc="170" dirty="0">
              <a:solidFill>
                <a:srgbClr val="FFFFFF"/>
              </a:solidFill>
            </a:endParaRPr>
          </a:p>
        </p:txBody>
      </p:sp>
      <p:sp>
        <p:nvSpPr>
          <p:cNvPr id="7" name="Circular Arrow 6"/>
          <p:cNvSpPr/>
          <p:nvPr/>
        </p:nvSpPr>
        <p:spPr>
          <a:xfrm>
            <a:off x="4572000" y="3068960"/>
            <a:ext cx="3434295" cy="3434295"/>
          </a:xfrm>
          <a:prstGeom prst="circularArrow">
            <a:avLst>
              <a:gd name="adj1" fmla="val 4878"/>
              <a:gd name="adj2" fmla="val 312630"/>
              <a:gd name="adj3" fmla="val 3203705"/>
              <a:gd name="adj4" fmla="val 15140235"/>
              <a:gd name="adj5" fmla="val 5691"/>
            </a:avLst>
          </a:prstGeom>
          <a:solidFill>
            <a:srgbClr val="FCCE00"/>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8" name="Shape 7"/>
          <p:cNvSpPr/>
          <p:nvPr/>
        </p:nvSpPr>
        <p:spPr>
          <a:xfrm>
            <a:off x="1763751" y="2132856"/>
            <a:ext cx="2596662" cy="2596662"/>
          </a:xfrm>
          <a:prstGeom prst="leftCircularArrow">
            <a:avLst>
              <a:gd name="adj1" fmla="val 6452"/>
              <a:gd name="adj2" fmla="val 429999"/>
              <a:gd name="adj3" fmla="val 10489124"/>
              <a:gd name="adj4" fmla="val 14837806"/>
              <a:gd name="adj5" fmla="val 7527"/>
            </a:avLst>
          </a:prstGeom>
          <a:solidFill>
            <a:srgbClr val="FCCE00"/>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1" name="Freeform 10"/>
          <p:cNvSpPr/>
          <p:nvPr/>
        </p:nvSpPr>
        <p:spPr>
          <a:xfrm>
            <a:off x="2266050" y="2348880"/>
            <a:ext cx="2792110" cy="2792110"/>
          </a:xfrm>
          <a:custGeom>
            <a:avLst/>
            <a:gdLst>
              <a:gd name="connsiteX0" fmla="*/ 1981852 w 2792110"/>
              <a:gd name="connsiteY0" fmla="*/ 445170 h 2792110"/>
              <a:gd name="connsiteX1" fmla="*/ 2199033 w 2792110"/>
              <a:gd name="connsiteY1" fmla="*/ 262923 h 2792110"/>
              <a:gd name="connsiteX2" fmla="*/ 2372537 w 2792110"/>
              <a:gd name="connsiteY2" fmla="*/ 408509 h 2792110"/>
              <a:gd name="connsiteX3" fmla="*/ 2230772 w 2792110"/>
              <a:gd name="connsiteY3" fmla="*/ 654038 h 2792110"/>
              <a:gd name="connsiteX4" fmla="*/ 2456019 w 2792110"/>
              <a:gd name="connsiteY4" fmla="*/ 1044177 h 2792110"/>
              <a:gd name="connsiteX5" fmla="*/ 2739536 w 2792110"/>
              <a:gd name="connsiteY5" fmla="*/ 1044170 h 2792110"/>
              <a:gd name="connsiteX6" fmla="*/ 2778865 w 2792110"/>
              <a:gd name="connsiteY6" fmla="*/ 1267221 h 2792110"/>
              <a:gd name="connsiteX7" fmla="*/ 2512444 w 2792110"/>
              <a:gd name="connsiteY7" fmla="*/ 1364183 h 2792110"/>
              <a:gd name="connsiteX8" fmla="*/ 2434217 w 2792110"/>
              <a:gd name="connsiteY8" fmla="*/ 1807833 h 2792110"/>
              <a:gd name="connsiteX9" fmla="*/ 2651408 w 2792110"/>
              <a:gd name="connsiteY9" fmla="*/ 1990068 h 2792110"/>
              <a:gd name="connsiteX10" fmla="*/ 2538162 w 2792110"/>
              <a:gd name="connsiteY10" fmla="*/ 2186216 h 2792110"/>
              <a:gd name="connsiteX11" fmla="*/ 2271746 w 2792110"/>
              <a:gd name="connsiteY11" fmla="*/ 2089241 h 2792110"/>
              <a:gd name="connsiteX12" fmla="*/ 1926648 w 2792110"/>
              <a:gd name="connsiteY12" fmla="*/ 2378813 h 2792110"/>
              <a:gd name="connsiteX13" fmla="*/ 1975887 w 2792110"/>
              <a:gd name="connsiteY13" fmla="*/ 2658021 h 2792110"/>
              <a:gd name="connsiteX14" fmla="*/ 1763054 w 2792110"/>
              <a:gd name="connsiteY14" fmla="*/ 2735486 h 2792110"/>
              <a:gd name="connsiteX15" fmla="*/ 1621302 w 2792110"/>
              <a:gd name="connsiteY15" fmla="*/ 2489949 h 2792110"/>
              <a:gd name="connsiteX16" fmla="*/ 1170808 w 2792110"/>
              <a:gd name="connsiteY16" fmla="*/ 2489949 h 2792110"/>
              <a:gd name="connsiteX17" fmla="*/ 1029056 w 2792110"/>
              <a:gd name="connsiteY17" fmla="*/ 2735486 h 2792110"/>
              <a:gd name="connsiteX18" fmla="*/ 816223 w 2792110"/>
              <a:gd name="connsiteY18" fmla="*/ 2658021 h 2792110"/>
              <a:gd name="connsiteX19" fmla="*/ 865463 w 2792110"/>
              <a:gd name="connsiteY19" fmla="*/ 2378812 h 2792110"/>
              <a:gd name="connsiteX20" fmla="*/ 520365 w 2792110"/>
              <a:gd name="connsiteY20" fmla="*/ 2089240 h 2792110"/>
              <a:gd name="connsiteX21" fmla="*/ 253948 w 2792110"/>
              <a:gd name="connsiteY21" fmla="*/ 2186216 h 2792110"/>
              <a:gd name="connsiteX22" fmla="*/ 140702 w 2792110"/>
              <a:gd name="connsiteY22" fmla="*/ 1990068 h 2792110"/>
              <a:gd name="connsiteX23" fmla="*/ 357893 w 2792110"/>
              <a:gd name="connsiteY23" fmla="*/ 1807833 h 2792110"/>
              <a:gd name="connsiteX24" fmla="*/ 279666 w 2792110"/>
              <a:gd name="connsiteY24" fmla="*/ 1364183 h 2792110"/>
              <a:gd name="connsiteX25" fmla="*/ 13245 w 2792110"/>
              <a:gd name="connsiteY25" fmla="*/ 1267221 h 2792110"/>
              <a:gd name="connsiteX26" fmla="*/ 52574 w 2792110"/>
              <a:gd name="connsiteY26" fmla="*/ 1044170 h 2792110"/>
              <a:gd name="connsiteX27" fmla="*/ 336091 w 2792110"/>
              <a:gd name="connsiteY27" fmla="*/ 1044177 h 2792110"/>
              <a:gd name="connsiteX28" fmla="*/ 561338 w 2792110"/>
              <a:gd name="connsiteY28" fmla="*/ 654038 h 2792110"/>
              <a:gd name="connsiteX29" fmla="*/ 419573 w 2792110"/>
              <a:gd name="connsiteY29" fmla="*/ 408509 h 2792110"/>
              <a:gd name="connsiteX30" fmla="*/ 593077 w 2792110"/>
              <a:gd name="connsiteY30" fmla="*/ 262923 h 2792110"/>
              <a:gd name="connsiteX31" fmla="*/ 810258 w 2792110"/>
              <a:gd name="connsiteY31" fmla="*/ 445170 h 2792110"/>
              <a:gd name="connsiteX32" fmla="*/ 1233584 w 2792110"/>
              <a:gd name="connsiteY32" fmla="*/ 291092 h 2792110"/>
              <a:gd name="connsiteX33" fmla="*/ 1282809 w 2792110"/>
              <a:gd name="connsiteY33" fmla="*/ 11881 h 2792110"/>
              <a:gd name="connsiteX34" fmla="*/ 1509301 w 2792110"/>
              <a:gd name="connsiteY34" fmla="*/ 11881 h 2792110"/>
              <a:gd name="connsiteX35" fmla="*/ 1558526 w 2792110"/>
              <a:gd name="connsiteY35" fmla="*/ 291092 h 2792110"/>
              <a:gd name="connsiteX36" fmla="*/ 1981852 w 2792110"/>
              <a:gd name="connsiteY36" fmla="*/ 445170 h 27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2110" h="2792110">
                <a:moveTo>
                  <a:pt x="1981852" y="445170"/>
                </a:moveTo>
                <a:lnTo>
                  <a:pt x="2199033" y="262923"/>
                </a:lnTo>
                <a:lnTo>
                  <a:pt x="2372537" y="408509"/>
                </a:lnTo>
                <a:lnTo>
                  <a:pt x="2230772" y="654038"/>
                </a:lnTo>
                <a:cubicBezTo>
                  <a:pt x="2331575" y="767434"/>
                  <a:pt x="2408216" y="900181"/>
                  <a:pt x="2456019" y="1044177"/>
                </a:cubicBezTo>
                <a:lnTo>
                  <a:pt x="2739536" y="1044170"/>
                </a:lnTo>
                <a:lnTo>
                  <a:pt x="2778865" y="1267221"/>
                </a:lnTo>
                <a:lnTo>
                  <a:pt x="2512444" y="1364183"/>
                </a:lnTo>
                <a:cubicBezTo>
                  <a:pt x="2516774" y="1515845"/>
                  <a:pt x="2490157" y="1666798"/>
                  <a:pt x="2434217" y="1807833"/>
                </a:cubicBezTo>
                <a:lnTo>
                  <a:pt x="2651408" y="1990068"/>
                </a:lnTo>
                <a:lnTo>
                  <a:pt x="2538162" y="2186216"/>
                </a:lnTo>
                <a:lnTo>
                  <a:pt x="2271746" y="2089241"/>
                </a:lnTo>
                <a:cubicBezTo>
                  <a:pt x="2177577" y="2208204"/>
                  <a:pt x="2060156" y="2306732"/>
                  <a:pt x="1926648" y="2378813"/>
                </a:cubicBezTo>
                <a:lnTo>
                  <a:pt x="1975887" y="2658021"/>
                </a:lnTo>
                <a:lnTo>
                  <a:pt x="1763054" y="2735486"/>
                </a:lnTo>
                <a:lnTo>
                  <a:pt x="1621302" y="2489949"/>
                </a:lnTo>
                <a:cubicBezTo>
                  <a:pt x="1472696" y="2520549"/>
                  <a:pt x="1319414" y="2520549"/>
                  <a:pt x="1170808" y="2489949"/>
                </a:cubicBezTo>
                <a:lnTo>
                  <a:pt x="1029056" y="2735486"/>
                </a:lnTo>
                <a:lnTo>
                  <a:pt x="816223" y="2658021"/>
                </a:lnTo>
                <a:lnTo>
                  <a:pt x="865463" y="2378812"/>
                </a:lnTo>
                <a:cubicBezTo>
                  <a:pt x="731955" y="2306731"/>
                  <a:pt x="614534" y="2208203"/>
                  <a:pt x="520365" y="2089240"/>
                </a:cubicBezTo>
                <a:lnTo>
                  <a:pt x="253948" y="2186216"/>
                </a:lnTo>
                <a:lnTo>
                  <a:pt x="140702" y="1990068"/>
                </a:lnTo>
                <a:lnTo>
                  <a:pt x="357893" y="1807833"/>
                </a:lnTo>
                <a:cubicBezTo>
                  <a:pt x="301953" y="1666799"/>
                  <a:pt x="275336" y="1515845"/>
                  <a:pt x="279666" y="1364183"/>
                </a:cubicBezTo>
                <a:lnTo>
                  <a:pt x="13245" y="1267221"/>
                </a:lnTo>
                <a:lnTo>
                  <a:pt x="52574" y="1044170"/>
                </a:lnTo>
                <a:lnTo>
                  <a:pt x="336091" y="1044177"/>
                </a:lnTo>
                <a:cubicBezTo>
                  <a:pt x="383894" y="900181"/>
                  <a:pt x="460535" y="767434"/>
                  <a:pt x="561338" y="654038"/>
                </a:cubicBezTo>
                <a:lnTo>
                  <a:pt x="419573" y="408509"/>
                </a:lnTo>
                <a:lnTo>
                  <a:pt x="593077" y="262923"/>
                </a:lnTo>
                <a:lnTo>
                  <a:pt x="810258" y="445170"/>
                </a:lnTo>
                <a:cubicBezTo>
                  <a:pt x="939436" y="365589"/>
                  <a:pt x="1083474" y="313164"/>
                  <a:pt x="1233584" y="291092"/>
                </a:cubicBezTo>
                <a:lnTo>
                  <a:pt x="1282809" y="11881"/>
                </a:lnTo>
                <a:lnTo>
                  <a:pt x="1509301" y="11881"/>
                </a:lnTo>
                <a:lnTo>
                  <a:pt x="1558526" y="291092"/>
                </a:lnTo>
                <a:cubicBezTo>
                  <a:pt x="1708635" y="313164"/>
                  <a:pt x="1852674" y="365589"/>
                  <a:pt x="1981852" y="44517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89278" tIns="681978" rIns="589278" bIns="730809" numCol="1" spcCol="1270" anchor="ctr" anchorCtr="0">
            <a:noAutofit/>
          </a:bodyPr>
          <a:lstStyle/>
          <a:p>
            <a:pPr lvl="0" algn="ctr" defTabSz="977900">
              <a:lnSpc>
                <a:spcPct val="90000"/>
              </a:lnSpc>
              <a:spcBef>
                <a:spcPct val="0"/>
              </a:spcBef>
              <a:spcAft>
                <a:spcPct val="35000"/>
              </a:spcAft>
            </a:pPr>
            <a:r>
              <a:rPr lang="en-GB" sz="2800" b="1" spc="170" dirty="0">
                <a:solidFill>
                  <a:srgbClr val="FFFFFF"/>
                </a:solidFill>
              </a:rPr>
              <a:t>Gender Equality Index</a:t>
            </a:r>
            <a:endParaRPr lang="en-GB" sz="2800" b="1" spc="170" dirty="0">
              <a:solidFill>
                <a:srgbClr val="FFFFFF"/>
              </a:solidFill>
            </a:endParaRPr>
          </a:p>
        </p:txBody>
      </p:sp>
    </p:spTree>
    <p:extLst>
      <p:ext uri="{BB962C8B-B14F-4D97-AF65-F5344CB8AC3E}">
        <p14:creationId xmlns:p14="http://schemas.microsoft.com/office/powerpoint/2010/main" val="3081707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364" y="3415710"/>
            <a:ext cx="2808312" cy="2787992"/>
          </a:xfrm>
          <a:prstGeom prst="rect">
            <a:avLst/>
          </a:prstGeom>
        </p:spPr>
      </p:pic>
      <p:sp>
        <p:nvSpPr>
          <p:cNvPr id="2" name="Title 1"/>
          <p:cNvSpPr>
            <a:spLocks noGrp="1"/>
          </p:cNvSpPr>
          <p:nvPr>
            <p:ph type="title"/>
          </p:nvPr>
        </p:nvSpPr>
        <p:spPr>
          <a:xfrm>
            <a:off x="2123728" y="188640"/>
            <a:ext cx="7020272" cy="1143000"/>
          </a:xfrm>
        </p:spPr>
        <p:txBody>
          <a:bodyPr/>
          <a:lstStyle/>
          <a:p>
            <a:r>
              <a:rPr lang="en-GB" dirty="0" smtClean="0">
                <a:solidFill>
                  <a:srgbClr val="1B4EA4"/>
                </a:solidFill>
              </a:rPr>
              <a:t>Gender Equality Index</a:t>
            </a:r>
            <a:endParaRPr lang="en-GB" dirty="0"/>
          </a:p>
        </p:txBody>
      </p:sp>
      <p:sp>
        <p:nvSpPr>
          <p:cNvPr id="7" name="Circular Arrow 6"/>
          <p:cNvSpPr/>
          <p:nvPr/>
        </p:nvSpPr>
        <p:spPr>
          <a:xfrm>
            <a:off x="4932040" y="2942864"/>
            <a:ext cx="3434295" cy="3434295"/>
          </a:xfrm>
          <a:prstGeom prst="circularArrow">
            <a:avLst>
              <a:gd name="adj1" fmla="val 4878"/>
              <a:gd name="adj2" fmla="val 312630"/>
              <a:gd name="adj3" fmla="val 3203705"/>
              <a:gd name="adj4" fmla="val 15140235"/>
              <a:gd name="adj5" fmla="val 5691"/>
            </a:avLst>
          </a:prstGeom>
          <a:solidFill>
            <a:srgbClr val="FCCE00"/>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8" name="Shape 7"/>
          <p:cNvSpPr/>
          <p:nvPr/>
        </p:nvSpPr>
        <p:spPr>
          <a:xfrm>
            <a:off x="1763751" y="2132856"/>
            <a:ext cx="2596662" cy="2596662"/>
          </a:xfrm>
          <a:prstGeom prst="leftCircularArrow">
            <a:avLst>
              <a:gd name="adj1" fmla="val 6452"/>
              <a:gd name="adj2" fmla="val 429999"/>
              <a:gd name="adj3" fmla="val 10489124"/>
              <a:gd name="adj4" fmla="val 14837806"/>
              <a:gd name="adj5" fmla="val 7527"/>
            </a:avLst>
          </a:prstGeom>
          <a:solidFill>
            <a:srgbClr val="FCCE00"/>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1" name="Freeform 10"/>
          <p:cNvSpPr/>
          <p:nvPr/>
        </p:nvSpPr>
        <p:spPr>
          <a:xfrm>
            <a:off x="2244440" y="2341231"/>
            <a:ext cx="2792110" cy="2792110"/>
          </a:xfrm>
          <a:custGeom>
            <a:avLst/>
            <a:gdLst>
              <a:gd name="connsiteX0" fmla="*/ 1981852 w 2792110"/>
              <a:gd name="connsiteY0" fmla="*/ 445170 h 2792110"/>
              <a:gd name="connsiteX1" fmla="*/ 2199033 w 2792110"/>
              <a:gd name="connsiteY1" fmla="*/ 262923 h 2792110"/>
              <a:gd name="connsiteX2" fmla="*/ 2372537 w 2792110"/>
              <a:gd name="connsiteY2" fmla="*/ 408509 h 2792110"/>
              <a:gd name="connsiteX3" fmla="*/ 2230772 w 2792110"/>
              <a:gd name="connsiteY3" fmla="*/ 654038 h 2792110"/>
              <a:gd name="connsiteX4" fmla="*/ 2456019 w 2792110"/>
              <a:gd name="connsiteY4" fmla="*/ 1044177 h 2792110"/>
              <a:gd name="connsiteX5" fmla="*/ 2739536 w 2792110"/>
              <a:gd name="connsiteY5" fmla="*/ 1044170 h 2792110"/>
              <a:gd name="connsiteX6" fmla="*/ 2778865 w 2792110"/>
              <a:gd name="connsiteY6" fmla="*/ 1267221 h 2792110"/>
              <a:gd name="connsiteX7" fmla="*/ 2512444 w 2792110"/>
              <a:gd name="connsiteY7" fmla="*/ 1364183 h 2792110"/>
              <a:gd name="connsiteX8" fmla="*/ 2434217 w 2792110"/>
              <a:gd name="connsiteY8" fmla="*/ 1807833 h 2792110"/>
              <a:gd name="connsiteX9" fmla="*/ 2651408 w 2792110"/>
              <a:gd name="connsiteY9" fmla="*/ 1990068 h 2792110"/>
              <a:gd name="connsiteX10" fmla="*/ 2538162 w 2792110"/>
              <a:gd name="connsiteY10" fmla="*/ 2186216 h 2792110"/>
              <a:gd name="connsiteX11" fmla="*/ 2271746 w 2792110"/>
              <a:gd name="connsiteY11" fmla="*/ 2089241 h 2792110"/>
              <a:gd name="connsiteX12" fmla="*/ 1926648 w 2792110"/>
              <a:gd name="connsiteY12" fmla="*/ 2378813 h 2792110"/>
              <a:gd name="connsiteX13" fmla="*/ 1975887 w 2792110"/>
              <a:gd name="connsiteY13" fmla="*/ 2658021 h 2792110"/>
              <a:gd name="connsiteX14" fmla="*/ 1763054 w 2792110"/>
              <a:gd name="connsiteY14" fmla="*/ 2735486 h 2792110"/>
              <a:gd name="connsiteX15" fmla="*/ 1621302 w 2792110"/>
              <a:gd name="connsiteY15" fmla="*/ 2489949 h 2792110"/>
              <a:gd name="connsiteX16" fmla="*/ 1170808 w 2792110"/>
              <a:gd name="connsiteY16" fmla="*/ 2489949 h 2792110"/>
              <a:gd name="connsiteX17" fmla="*/ 1029056 w 2792110"/>
              <a:gd name="connsiteY17" fmla="*/ 2735486 h 2792110"/>
              <a:gd name="connsiteX18" fmla="*/ 816223 w 2792110"/>
              <a:gd name="connsiteY18" fmla="*/ 2658021 h 2792110"/>
              <a:gd name="connsiteX19" fmla="*/ 865463 w 2792110"/>
              <a:gd name="connsiteY19" fmla="*/ 2378812 h 2792110"/>
              <a:gd name="connsiteX20" fmla="*/ 520365 w 2792110"/>
              <a:gd name="connsiteY20" fmla="*/ 2089240 h 2792110"/>
              <a:gd name="connsiteX21" fmla="*/ 253948 w 2792110"/>
              <a:gd name="connsiteY21" fmla="*/ 2186216 h 2792110"/>
              <a:gd name="connsiteX22" fmla="*/ 140702 w 2792110"/>
              <a:gd name="connsiteY22" fmla="*/ 1990068 h 2792110"/>
              <a:gd name="connsiteX23" fmla="*/ 357893 w 2792110"/>
              <a:gd name="connsiteY23" fmla="*/ 1807833 h 2792110"/>
              <a:gd name="connsiteX24" fmla="*/ 279666 w 2792110"/>
              <a:gd name="connsiteY24" fmla="*/ 1364183 h 2792110"/>
              <a:gd name="connsiteX25" fmla="*/ 13245 w 2792110"/>
              <a:gd name="connsiteY25" fmla="*/ 1267221 h 2792110"/>
              <a:gd name="connsiteX26" fmla="*/ 52574 w 2792110"/>
              <a:gd name="connsiteY26" fmla="*/ 1044170 h 2792110"/>
              <a:gd name="connsiteX27" fmla="*/ 336091 w 2792110"/>
              <a:gd name="connsiteY27" fmla="*/ 1044177 h 2792110"/>
              <a:gd name="connsiteX28" fmla="*/ 561338 w 2792110"/>
              <a:gd name="connsiteY28" fmla="*/ 654038 h 2792110"/>
              <a:gd name="connsiteX29" fmla="*/ 419573 w 2792110"/>
              <a:gd name="connsiteY29" fmla="*/ 408509 h 2792110"/>
              <a:gd name="connsiteX30" fmla="*/ 593077 w 2792110"/>
              <a:gd name="connsiteY30" fmla="*/ 262923 h 2792110"/>
              <a:gd name="connsiteX31" fmla="*/ 810258 w 2792110"/>
              <a:gd name="connsiteY31" fmla="*/ 445170 h 2792110"/>
              <a:gd name="connsiteX32" fmla="*/ 1233584 w 2792110"/>
              <a:gd name="connsiteY32" fmla="*/ 291092 h 2792110"/>
              <a:gd name="connsiteX33" fmla="*/ 1282809 w 2792110"/>
              <a:gd name="connsiteY33" fmla="*/ 11881 h 2792110"/>
              <a:gd name="connsiteX34" fmla="*/ 1509301 w 2792110"/>
              <a:gd name="connsiteY34" fmla="*/ 11881 h 2792110"/>
              <a:gd name="connsiteX35" fmla="*/ 1558526 w 2792110"/>
              <a:gd name="connsiteY35" fmla="*/ 291092 h 2792110"/>
              <a:gd name="connsiteX36" fmla="*/ 1981852 w 2792110"/>
              <a:gd name="connsiteY36" fmla="*/ 445170 h 27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2110" h="2792110">
                <a:moveTo>
                  <a:pt x="1981852" y="445170"/>
                </a:moveTo>
                <a:lnTo>
                  <a:pt x="2199033" y="262923"/>
                </a:lnTo>
                <a:lnTo>
                  <a:pt x="2372537" y="408509"/>
                </a:lnTo>
                <a:lnTo>
                  <a:pt x="2230772" y="654038"/>
                </a:lnTo>
                <a:cubicBezTo>
                  <a:pt x="2331575" y="767434"/>
                  <a:pt x="2408216" y="900181"/>
                  <a:pt x="2456019" y="1044177"/>
                </a:cubicBezTo>
                <a:lnTo>
                  <a:pt x="2739536" y="1044170"/>
                </a:lnTo>
                <a:lnTo>
                  <a:pt x="2778865" y="1267221"/>
                </a:lnTo>
                <a:lnTo>
                  <a:pt x="2512444" y="1364183"/>
                </a:lnTo>
                <a:cubicBezTo>
                  <a:pt x="2516774" y="1515845"/>
                  <a:pt x="2490157" y="1666798"/>
                  <a:pt x="2434217" y="1807833"/>
                </a:cubicBezTo>
                <a:lnTo>
                  <a:pt x="2651408" y="1990068"/>
                </a:lnTo>
                <a:lnTo>
                  <a:pt x="2538162" y="2186216"/>
                </a:lnTo>
                <a:lnTo>
                  <a:pt x="2271746" y="2089241"/>
                </a:lnTo>
                <a:cubicBezTo>
                  <a:pt x="2177577" y="2208204"/>
                  <a:pt x="2060156" y="2306732"/>
                  <a:pt x="1926648" y="2378813"/>
                </a:cubicBezTo>
                <a:lnTo>
                  <a:pt x="1975887" y="2658021"/>
                </a:lnTo>
                <a:lnTo>
                  <a:pt x="1763054" y="2735486"/>
                </a:lnTo>
                <a:lnTo>
                  <a:pt x="1621302" y="2489949"/>
                </a:lnTo>
                <a:cubicBezTo>
                  <a:pt x="1472696" y="2520549"/>
                  <a:pt x="1319414" y="2520549"/>
                  <a:pt x="1170808" y="2489949"/>
                </a:cubicBezTo>
                <a:lnTo>
                  <a:pt x="1029056" y="2735486"/>
                </a:lnTo>
                <a:lnTo>
                  <a:pt x="816223" y="2658021"/>
                </a:lnTo>
                <a:lnTo>
                  <a:pt x="865463" y="2378812"/>
                </a:lnTo>
                <a:cubicBezTo>
                  <a:pt x="731955" y="2306731"/>
                  <a:pt x="614534" y="2208203"/>
                  <a:pt x="520365" y="2089240"/>
                </a:cubicBezTo>
                <a:lnTo>
                  <a:pt x="253948" y="2186216"/>
                </a:lnTo>
                <a:lnTo>
                  <a:pt x="140702" y="1990068"/>
                </a:lnTo>
                <a:lnTo>
                  <a:pt x="357893" y="1807833"/>
                </a:lnTo>
                <a:cubicBezTo>
                  <a:pt x="301953" y="1666799"/>
                  <a:pt x="275336" y="1515845"/>
                  <a:pt x="279666" y="1364183"/>
                </a:cubicBezTo>
                <a:lnTo>
                  <a:pt x="13245" y="1267221"/>
                </a:lnTo>
                <a:lnTo>
                  <a:pt x="52574" y="1044170"/>
                </a:lnTo>
                <a:lnTo>
                  <a:pt x="336091" y="1044177"/>
                </a:lnTo>
                <a:cubicBezTo>
                  <a:pt x="383894" y="900181"/>
                  <a:pt x="460535" y="767434"/>
                  <a:pt x="561338" y="654038"/>
                </a:cubicBezTo>
                <a:lnTo>
                  <a:pt x="419573" y="408509"/>
                </a:lnTo>
                <a:lnTo>
                  <a:pt x="593077" y="262923"/>
                </a:lnTo>
                <a:lnTo>
                  <a:pt x="810258" y="445170"/>
                </a:lnTo>
                <a:cubicBezTo>
                  <a:pt x="939436" y="365589"/>
                  <a:pt x="1083474" y="313164"/>
                  <a:pt x="1233584" y="291092"/>
                </a:cubicBezTo>
                <a:lnTo>
                  <a:pt x="1282809" y="11881"/>
                </a:lnTo>
                <a:lnTo>
                  <a:pt x="1509301" y="11881"/>
                </a:lnTo>
                <a:lnTo>
                  <a:pt x="1558526" y="291092"/>
                </a:lnTo>
                <a:cubicBezTo>
                  <a:pt x="1708635" y="313164"/>
                  <a:pt x="1852674" y="365589"/>
                  <a:pt x="1981852" y="44517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89278" tIns="681978" rIns="589278" bIns="730809" numCol="1" spcCol="1270" anchor="ctr" anchorCtr="0">
            <a:noAutofit/>
          </a:bodyPr>
          <a:lstStyle/>
          <a:p>
            <a:pPr lvl="0" algn="ctr" defTabSz="977900">
              <a:lnSpc>
                <a:spcPct val="90000"/>
              </a:lnSpc>
              <a:spcBef>
                <a:spcPct val="0"/>
              </a:spcBef>
              <a:spcAft>
                <a:spcPct val="35000"/>
              </a:spcAft>
            </a:pPr>
            <a:r>
              <a:rPr lang="en-GB" sz="2800" b="1" spc="170" dirty="0">
                <a:solidFill>
                  <a:srgbClr val="FFFFFF"/>
                </a:solidFill>
              </a:rPr>
              <a:t>Gender </a:t>
            </a:r>
            <a:r>
              <a:rPr lang="en-GB" sz="2800" b="1" spc="170" dirty="0" smtClean="0">
                <a:solidFill>
                  <a:srgbClr val="FFFFFF"/>
                </a:solidFill>
              </a:rPr>
              <a:t>Equality Index</a:t>
            </a:r>
            <a:endParaRPr lang="en-GB" sz="2800" b="1" spc="170" dirty="0">
              <a:solidFill>
                <a:srgbClr val="FFFFFF"/>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905391"/>
            <a:ext cx="1493156" cy="977725"/>
          </a:xfrm>
          <a:prstGeom prst="rect">
            <a:avLst/>
          </a:prstGeom>
        </p:spPr>
      </p:pic>
    </p:spTree>
    <p:extLst>
      <p:ext uri="{BB962C8B-B14F-4D97-AF65-F5344CB8AC3E}">
        <p14:creationId xmlns:p14="http://schemas.microsoft.com/office/powerpoint/2010/main" val="328786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Equality </a:t>
            </a:r>
            <a:r>
              <a:rPr lang="en-GB" dirty="0"/>
              <a:t>I</a:t>
            </a:r>
            <a:r>
              <a:rPr lang="en-GB" dirty="0" smtClean="0"/>
              <a:t>ndex</a:t>
            </a:r>
            <a:br>
              <a:rPr lang="en-GB" dirty="0" smtClean="0"/>
            </a:br>
            <a:r>
              <a:rPr lang="en-GB" sz="2800" dirty="0" smtClean="0"/>
              <a:t>Domains and sub-domains</a:t>
            </a:r>
            <a:endParaRPr lang="en-GB" sz="2800" dirty="0"/>
          </a:p>
        </p:txBody>
      </p:sp>
      <p:pic>
        <p:nvPicPr>
          <p:cNvPr id="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09354"/>
            <a:ext cx="5688631"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26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Gender E</a:t>
            </a:r>
            <a:r>
              <a:rPr lang="en-GB" dirty="0" smtClean="0"/>
              <a:t>quality </a:t>
            </a:r>
            <a:r>
              <a:rPr lang="en-GB" dirty="0"/>
              <a:t>I</a:t>
            </a:r>
            <a:r>
              <a:rPr lang="en-GB" dirty="0" smtClean="0"/>
              <a:t>ndex</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75" t="5275" r="388" b="3861"/>
          <a:stretch/>
        </p:blipFill>
        <p:spPr>
          <a:xfrm>
            <a:off x="0" y="1556792"/>
            <a:ext cx="9144000" cy="53012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44000" y="6454800"/>
            <a:ext cx="525600" cy="350549"/>
          </a:xfrm>
          <a:prstGeom prst="rect">
            <a:avLst/>
          </a:prstGeom>
        </p:spPr>
      </p:pic>
    </p:spTree>
    <p:extLst>
      <p:ext uri="{BB962C8B-B14F-4D97-AF65-F5344CB8AC3E}">
        <p14:creationId xmlns:p14="http://schemas.microsoft.com/office/powerpoint/2010/main" val="383494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111114218"/>
              </p:ext>
            </p:extLst>
          </p:nvPr>
        </p:nvGraphicFramePr>
        <p:xfrm>
          <a:off x="1115616" y="1591059"/>
          <a:ext cx="7432146" cy="5244661"/>
        </p:xfrm>
        <a:graphic>
          <a:graphicData uri="http://schemas.openxmlformats.org/drawingml/2006/table">
            <a:tbl>
              <a:tblPr firstRow="1" firstCol="1" bandRow="1"/>
              <a:tblGrid>
                <a:gridCol w="930668">
                  <a:extLst>
                    <a:ext uri="{9D8B030D-6E8A-4147-A177-3AD203B41FA5}">
                      <a16:colId xmlns:a16="http://schemas.microsoft.com/office/drawing/2014/main" xmlns="" val="20000"/>
                    </a:ext>
                  </a:extLst>
                </a:gridCol>
                <a:gridCol w="6501478">
                  <a:extLst>
                    <a:ext uri="{9D8B030D-6E8A-4147-A177-3AD203B41FA5}">
                      <a16:colId xmlns:a16="http://schemas.microsoft.com/office/drawing/2014/main" xmlns="" val="20001"/>
                    </a:ext>
                  </a:extLst>
                </a:gridCol>
              </a:tblGrid>
              <a:tr h="702369">
                <a:tc>
                  <a:txBody>
                    <a:bodyPr/>
                    <a:lstStyle/>
                    <a:p>
                      <a:pPr>
                        <a:lnSpc>
                          <a:spcPct val="107000"/>
                        </a:lnSpc>
                        <a:spcBef>
                          <a:spcPts val="600"/>
                        </a:spcBef>
                        <a:spcAft>
                          <a:spcPts val="600"/>
                        </a:spcAft>
                      </a:pP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a:noFill/>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Revision of correcting coefficient</a:t>
                      </a: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+15 population</a:t>
                      </a:r>
                    </a:p>
                  </a:txBody>
                  <a:tcPr marL="64266" marR="64266" marT="0" marB="0">
                    <a:lnL>
                      <a:noFill/>
                    </a:lnL>
                    <a:lnR>
                      <a:noFill/>
                    </a:lnR>
                    <a:lnT>
                      <a:noFill/>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0"/>
                  </a:ext>
                </a:extLst>
              </a:tr>
              <a:tr h="702369">
                <a:tc>
                  <a:txBody>
                    <a:bodyPr/>
                    <a:lstStyle/>
                    <a:p>
                      <a:pPr>
                        <a:lnSpc>
                          <a:spcPct val="107000"/>
                        </a:lnSpc>
                        <a:spcBef>
                          <a:spcPts val="600"/>
                        </a:spcBef>
                        <a:spcAft>
                          <a:spcPts val="600"/>
                        </a:spcAft>
                      </a:pP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US" sz="1500" dirty="0">
                          <a:effectLst/>
                          <a:latin typeface="Myriad Pro" panose="020B0503030403020204" pitchFamily="34" charset="0"/>
                          <a:ea typeface="Calibri" panose="020F0502020204030204" pitchFamily="34" charset="0"/>
                          <a:cs typeface="Times New Roman" panose="02020603050405020304" pitchFamily="18" charset="0"/>
                        </a:rPr>
                        <a:t>Job prospective included</a:t>
                      </a: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No correcting coefficient applied to segregation</a:t>
                      </a: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1"/>
                  </a:ext>
                </a:extLst>
              </a:tr>
              <a:tr h="645249">
                <a:tc>
                  <a:txBody>
                    <a:bodyPr/>
                    <a:lstStyle/>
                    <a:p>
                      <a:pPr>
                        <a:lnSpc>
                          <a:spcPct val="107000"/>
                        </a:lnSpc>
                        <a:spcBef>
                          <a:spcPts val="600"/>
                        </a:spcBef>
                        <a:spcAft>
                          <a:spcPts val="600"/>
                        </a:spcAft>
                      </a:pP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No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changes</a:t>
                      </a:r>
                    </a:p>
                    <a:p>
                      <a:pPr marL="285750" indent="-285750">
                        <a:lnSpc>
                          <a:spcPct val="100000"/>
                        </a:lnSpc>
                        <a:spcBef>
                          <a:spcPts val="0"/>
                        </a:spcBef>
                        <a:spcAft>
                          <a:spcPts val="0"/>
                        </a:spcAft>
                        <a:buFont typeface="Arial" panose="020B0604020202020204" pitchFamily="34" charset="0"/>
                        <a:buChar char="•"/>
                      </a:pP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2"/>
                  </a:ext>
                </a:extLst>
              </a:tr>
              <a:tr h="702369">
                <a:tc>
                  <a:txBody>
                    <a:bodyPr/>
                    <a:lstStyle/>
                    <a:p>
                      <a:pPr>
                        <a:lnSpc>
                          <a:spcPct val="107000"/>
                        </a:lnSpc>
                        <a:spcBef>
                          <a:spcPts val="600"/>
                        </a:spcBef>
                        <a:spcAft>
                          <a:spcPts val="600"/>
                        </a:spcAft>
                      </a:pPr>
                      <a:endParaRPr lang="en-GB" sz="150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Segregation moved between subdomains</a:t>
                      </a: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No correcting coefficient applied to segregation</a:t>
                      </a: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3"/>
                  </a:ext>
                </a:extLst>
              </a:tr>
              <a:tr h="925840">
                <a:tc>
                  <a:txBody>
                    <a:bodyPr/>
                    <a:lstStyle/>
                    <a:p>
                      <a:pPr>
                        <a:lnSpc>
                          <a:spcPct val="107000"/>
                        </a:lnSpc>
                        <a:spcBef>
                          <a:spcPts val="600"/>
                        </a:spcBef>
                        <a:spcAft>
                          <a:spcPts val="600"/>
                        </a:spcAft>
                      </a:pPr>
                      <a:endParaRPr lang="en-GB" sz="150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Elderly and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disabled </a:t>
                      </a:r>
                      <a:r>
                        <a:rPr lang="en-GB" sz="1500" dirty="0">
                          <a:effectLst/>
                          <a:latin typeface="Myriad Pro" panose="020B0503030403020204" pitchFamily="34" charset="0"/>
                          <a:ea typeface="Calibri" panose="020F0502020204030204" pitchFamily="34" charset="0"/>
                          <a:cs typeface="Times New Roman" panose="02020603050405020304" pitchFamily="18" charset="0"/>
                        </a:rPr>
                        <a:t>included in caring activities</a:t>
                      </a: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All population considered for caring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activities (workers</a:t>
                      </a:r>
                      <a:r>
                        <a:rPr lang="en-GB" sz="1500" baseline="0" dirty="0" smtClean="0">
                          <a:effectLst/>
                          <a:latin typeface="Myriad Pro" panose="020B0503030403020204" pitchFamily="34" charset="0"/>
                          <a:ea typeface="Calibri" panose="020F0502020204030204" pitchFamily="34" charset="0"/>
                          <a:cs typeface="Times New Roman" panose="02020603050405020304" pitchFamily="18" charset="0"/>
                        </a:rPr>
                        <a:t> and non-workers)</a:t>
                      </a: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No correcting coefficient applied to caring</a:t>
                      </a: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4"/>
                  </a:ext>
                </a:extLst>
              </a:tr>
              <a:tr h="864096">
                <a:tc>
                  <a:txBody>
                    <a:bodyPr/>
                    <a:lstStyle/>
                    <a:p>
                      <a:pPr>
                        <a:lnSpc>
                          <a:spcPct val="107000"/>
                        </a:lnSpc>
                        <a:spcBef>
                          <a:spcPts val="600"/>
                        </a:spcBef>
                        <a:spcAft>
                          <a:spcPts val="600"/>
                        </a:spcAft>
                      </a:pPr>
                      <a:endParaRPr lang="en-GB" sz="150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Social power populated with new data</a:t>
                      </a: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Smoothing ‘jumps’ in time series of data on decision-making </a:t>
                      </a:r>
                    </a:p>
                    <a:p>
                      <a:pPr marL="285750" indent="-285750">
                        <a:lnSpc>
                          <a:spcPct val="100000"/>
                        </a:lnSpc>
                        <a:spcBef>
                          <a:spcPts val="0"/>
                        </a:spcBef>
                        <a:spcAft>
                          <a:spcPts val="0"/>
                        </a:spcAft>
                        <a:buFont typeface="Arial" panose="020B0604020202020204" pitchFamily="34" charset="0"/>
                        <a:buChar char="•"/>
                      </a:pPr>
                      <a:r>
                        <a:rPr lang="en-GB" sz="1500" dirty="0">
                          <a:effectLst/>
                          <a:latin typeface="Myriad Pro" panose="020B0503030403020204" pitchFamily="34" charset="0"/>
                          <a:ea typeface="Calibri" panose="020F0502020204030204" pitchFamily="34" charset="0"/>
                          <a:cs typeface="Times New Roman" panose="02020603050405020304" pitchFamily="18" charset="0"/>
                        </a:rPr>
                        <a:t>No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correcting </a:t>
                      </a:r>
                      <a:r>
                        <a:rPr lang="en-GB" sz="1500" dirty="0">
                          <a:effectLst/>
                          <a:latin typeface="Myriad Pro" panose="020B0503030403020204" pitchFamily="34" charset="0"/>
                          <a:ea typeface="Calibri" panose="020F0502020204030204" pitchFamily="34" charset="0"/>
                          <a:cs typeface="Times New Roman" panose="02020603050405020304" pitchFamily="18" charset="0"/>
                        </a:rPr>
                        <a:t>coefficient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applied to the domain</a:t>
                      </a: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5"/>
                  </a:ext>
                </a:extLst>
              </a:tr>
              <a:tr h="702369">
                <a:tc>
                  <a:txBody>
                    <a:bodyPr/>
                    <a:lstStyle/>
                    <a:p>
                      <a:pPr>
                        <a:lnSpc>
                          <a:spcPct val="107000"/>
                        </a:lnSpc>
                        <a:spcBef>
                          <a:spcPts val="600"/>
                        </a:spcBef>
                        <a:spcAft>
                          <a:spcPts val="600"/>
                        </a:spcAft>
                      </a:pPr>
                      <a:endParaRPr lang="en-GB" sz="1500" dirty="0">
                        <a:effectLst/>
                        <a:latin typeface="Myriad Pro" panose="020B0503030403020204" pitchFamily="34" charset="0"/>
                        <a:ea typeface="Calibri" panose="020F0502020204030204" pitchFamily="34" charset="0"/>
                        <a:cs typeface="Times New Roman" panose="02020603050405020304" pitchFamily="18" charset="0"/>
                      </a:endParaRP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marL="285750" indent="-285750">
                        <a:lnSpc>
                          <a:spcPct val="100000"/>
                        </a:lnSpc>
                        <a:spcBef>
                          <a:spcPts val="0"/>
                        </a:spcBef>
                        <a:spcAft>
                          <a:spcPts val="0"/>
                        </a:spcAft>
                        <a:buFont typeface="Arial" panose="020B0604020202020204" pitchFamily="34" charset="0"/>
                        <a:buChar char="•"/>
                      </a:pP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Health behaviour </a:t>
                      </a:r>
                      <a:r>
                        <a:rPr lang="en-GB" sz="1500" dirty="0">
                          <a:effectLst/>
                          <a:latin typeface="Myriad Pro" panose="020B0503030403020204" pitchFamily="34" charset="0"/>
                          <a:ea typeface="Calibri" panose="020F0502020204030204" pitchFamily="34" charset="0"/>
                          <a:cs typeface="Times New Roman" panose="02020603050405020304" pitchFamily="18" charset="0"/>
                        </a:rPr>
                        <a:t>populated with new </a:t>
                      </a:r>
                      <a:r>
                        <a:rPr lang="en-GB" sz="1500" dirty="0" smtClean="0">
                          <a:effectLst/>
                          <a:latin typeface="Myriad Pro" panose="020B0503030403020204" pitchFamily="34" charset="0"/>
                          <a:ea typeface="Calibri" panose="020F0502020204030204" pitchFamily="34" charset="0"/>
                          <a:cs typeface="Times New Roman" panose="02020603050405020304" pitchFamily="18" charset="0"/>
                        </a:rPr>
                        <a:t>data</a:t>
                      </a:r>
                      <a:r>
                        <a:rPr lang="en-GB" sz="1500" dirty="0">
                          <a:effectLst/>
                          <a:latin typeface="Myriad Pro" panose="020B0503030403020204" pitchFamily="34" charset="0"/>
                          <a:ea typeface="Calibri" panose="020F0502020204030204" pitchFamily="34" charset="0"/>
                          <a:cs typeface="Times New Roman" panose="02020603050405020304" pitchFamily="18" charset="0"/>
                        </a:rPr>
                        <a:t> </a:t>
                      </a:r>
                    </a:p>
                  </a:txBody>
                  <a:tcPr marL="64266" marR="64266" marT="0" marB="0">
                    <a:lnL>
                      <a:noFill/>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33" name="Picture 32"/>
          <p:cNvPicPr/>
          <p:nvPr/>
        </p:nvPicPr>
        <p:blipFill rotWithShape="1">
          <a:blip r:embed="rId3"/>
          <a:srcRect t="11447" r="9295" b="6888"/>
          <a:stretch/>
        </p:blipFill>
        <p:spPr>
          <a:xfrm>
            <a:off x="899478" y="1576683"/>
            <a:ext cx="428625" cy="432048"/>
          </a:xfrm>
          <a:prstGeom prst="rect">
            <a:avLst/>
          </a:prstGeom>
        </p:spPr>
      </p:pic>
      <p:pic>
        <p:nvPicPr>
          <p:cNvPr id="34" name="Picture 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844" y="2378742"/>
            <a:ext cx="429260" cy="452086"/>
          </a:xfrm>
          <a:prstGeom prst="rect">
            <a:avLst/>
          </a:prstGeom>
          <a:noFill/>
          <a:ln>
            <a:noFill/>
          </a:ln>
          <a:effectLst/>
          <a:extLst/>
        </p:spPr>
      </p:pic>
      <p:pic>
        <p:nvPicPr>
          <p:cNvPr id="35" name="Picture 3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897" y="3049351"/>
            <a:ext cx="416243" cy="432048"/>
          </a:xfrm>
          <a:prstGeom prst="rect">
            <a:avLst/>
          </a:prstGeom>
          <a:noFill/>
          <a:ln>
            <a:noFill/>
          </a:ln>
          <a:effectLst/>
          <a:extLst/>
        </p:spPr>
      </p:pic>
      <p:pic>
        <p:nvPicPr>
          <p:cNvPr id="37" name="Picture 3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260" y="3789373"/>
            <a:ext cx="404495" cy="406477"/>
          </a:xfrm>
          <a:prstGeom prst="rect">
            <a:avLst/>
          </a:prstGeom>
          <a:noFill/>
          <a:ln>
            <a:noFill/>
          </a:ln>
          <a:effectLst/>
          <a:extLst/>
        </p:spPr>
      </p:pic>
      <p:pic>
        <p:nvPicPr>
          <p:cNvPr id="38" name="Picture 3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60" y="4583781"/>
            <a:ext cx="377897" cy="368466"/>
          </a:xfrm>
          <a:prstGeom prst="rect">
            <a:avLst/>
          </a:prstGeom>
          <a:noFill/>
          <a:ln>
            <a:noFill/>
          </a:ln>
          <a:effectLst/>
          <a:extLst/>
        </p:spPr>
      </p:pic>
      <p:pic>
        <p:nvPicPr>
          <p:cNvPr id="39" name="Picture 3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2844" y="5340363"/>
            <a:ext cx="403860" cy="387894"/>
          </a:xfrm>
          <a:prstGeom prst="rect">
            <a:avLst/>
          </a:prstGeom>
          <a:noFill/>
          <a:ln>
            <a:noFill/>
          </a:ln>
          <a:effectLst/>
          <a:extLst/>
        </p:spPr>
      </p:pic>
      <p:pic>
        <p:nvPicPr>
          <p:cNvPr id="40" name="Picture 39"/>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882844" y="6165304"/>
            <a:ext cx="403860" cy="419798"/>
          </a:xfrm>
          <a:prstGeom prst="rect">
            <a:avLst/>
          </a:prstGeom>
          <a:noFill/>
          <a:ln>
            <a:noFill/>
          </a:ln>
          <a:effectLst/>
          <a:extLst/>
        </p:spPr>
      </p:pic>
      <p:sp>
        <p:nvSpPr>
          <p:cNvPr id="8" name="Title 7"/>
          <p:cNvSpPr>
            <a:spLocks noGrp="1"/>
          </p:cNvSpPr>
          <p:nvPr>
            <p:ph type="title"/>
          </p:nvPr>
        </p:nvSpPr>
        <p:spPr/>
        <p:txBody>
          <a:bodyPr/>
          <a:lstStyle/>
          <a:p>
            <a:r>
              <a:rPr lang="en-GB" dirty="0" smtClean="0"/>
              <a:t>Gender Equality Index 2017</a:t>
            </a:r>
            <a:endParaRPr lang="en-GB" dirty="0"/>
          </a:p>
        </p:txBody>
      </p:sp>
    </p:spTree>
    <p:extLst>
      <p:ext uri="{BB962C8B-B14F-4D97-AF65-F5344CB8AC3E}">
        <p14:creationId xmlns:p14="http://schemas.microsoft.com/office/powerpoint/2010/main" val="66004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5027" t="21937" r="18290"/>
          <a:stretch/>
        </p:blipFill>
        <p:spPr>
          <a:xfrm>
            <a:off x="785009" y="2360729"/>
            <a:ext cx="5112568" cy="3331096"/>
          </a:xfrm>
          <a:prstGeom prst="rect">
            <a:avLst/>
          </a:prstGeom>
        </p:spPr>
      </p:pic>
      <p:sp>
        <p:nvSpPr>
          <p:cNvPr id="2" name="Title 1"/>
          <p:cNvSpPr>
            <a:spLocks noGrp="1"/>
          </p:cNvSpPr>
          <p:nvPr>
            <p:ph type="title"/>
          </p:nvPr>
        </p:nvSpPr>
        <p:spPr>
          <a:xfrm>
            <a:off x="2123728" y="188640"/>
            <a:ext cx="7020272" cy="1143000"/>
          </a:xfrm>
        </p:spPr>
        <p:txBody>
          <a:bodyPr/>
          <a:lstStyle/>
          <a:p>
            <a:r>
              <a:rPr lang="en-GB" dirty="0" smtClean="0">
                <a:solidFill>
                  <a:srgbClr val="1B4EA4"/>
                </a:solidFill>
              </a:rPr>
              <a:t>Gender Statistics Database</a:t>
            </a:r>
            <a:endParaRPr lang="en-GB" dirty="0"/>
          </a:p>
        </p:txBody>
      </p:sp>
      <p:sp>
        <p:nvSpPr>
          <p:cNvPr id="5" name="Freeform 4"/>
          <p:cNvSpPr/>
          <p:nvPr/>
        </p:nvSpPr>
        <p:spPr>
          <a:xfrm>
            <a:off x="4438145" y="3582806"/>
            <a:ext cx="2792110" cy="2792110"/>
          </a:xfrm>
          <a:custGeom>
            <a:avLst/>
            <a:gdLst>
              <a:gd name="connsiteX0" fmla="*/ 1981852 w 2792110"/>
              <a:gd name="connsiteY0" fmla="*/ 445170 h 2792110"/>
              <a:gd name="connsiteX1" fmla="*/ 2199033 w 2792110"/>
              <a:gd name="connsiteY1" fmla="*/ 262923 h 2792110"/>
              <a:gd name="connsiteX2" fmla="*/ 2372537 w 2792110"/>
              <a:gd name="connsiteY2" fmla="*/ 408509 h 2792110"/>
              <a:gd name="connsiteX3" fmla="*/ 2230772 w 2792110"/>
              <a:gd name="connsiteY3" fmla="*/ 654038 h 2792110"/>
              <a:gd name="connsiteX4" fmla="*/ 2456019 w 2792110"/>
              <a:gd name="connsiteY4" fmla="*/ 1044177 h 2792110"/>
              <a:gd name="connsiteX5" fmla="*/ 2739536 w 2792110"/>
              <a:gd name="connsiteY5" fmla="*/ 1044170 h 2792110"/>
              <a:gd name="connsiteX6" fmla="*/ 2778865 w 2792110"/>
              <a:gd name="connsiteY6" fmla="*/ 1267221 h 2792110"/>
              <a:gd name="connsiteX7" fmla="*/ 2512444 w 2792110"/>
              <a:gd name="connsiteY7" fmla="*/ 1364183 h 2792110"/>
              <a:gd name="connsiteX8" fmla="*/ 2434217 w 2792110"/>
              <a:gd name="connsiteY8" fmla="*/ 1807833 h 2792110"/>
              <a:gd name="connsiteX9" fmla="*/ 2651408 w 2792110"/>
              <a:gd name="connsiteY9" fmla="*/ 1990068 h 2792110"/>
              <a:gd name="connsiteX10" fmla="*/ 2538162 w 2792110"/>
              <a:gd name="connsiteY10" fmla="*/ 2186216 h 2792110"/>
              <a:gd name="connsiteX11" fmla="*/ 2271746 w 2792110"/>
              <a:gd name="connsiteY11" fmla="*/ 2089241 h 2792110"/>
              <a:gd name="connsiteX12" fmla="*/ 1926648 w 2792110"/>
              <a:gd name="connsiteY12" fmla="*/ 2378813 h 2792110"/>
              <a:gd name="connsiteX13" fmla="*/ 1975887 w 2792110"/>
              <a:gd name="connsiteY13" fmla="*/ 2658021 h 2792110"/>
              <a:gd name="connsiteX14" fmla="*/ 1763054 w 2792110"/>
              <a:gd name="connsiteY14" fmla="*/ 2735486 h 2792110"/>
              <a:gd name="connsiteX15" fmla="*/ 1621302 w 2792110"/>
              <a:gd name="connsiteY15" fmla="*/ 2489949 h 2792110"/>
              <a:gd name="connsiteX16" fmla="*/ 1170808 w 2792110"/>
              <a:gd name="connsiteY16" fmla="*/ 2489949 h 2792110"/>
              <a:gd name="connsiteX17" fmla="*/ 1029056 w 2792110"/>
              <a:gd name="connsiteY17" fmla="*/ 2735486 h 2792110"/>
              <a:gd name="connsiteX18" fmla="*/ 816223 w 2792110"/>
              <a:gd name="connsiteY18" fmla="*/ 2658021 h 2792110"/>
              <a:gd name="connsiteX19" fmla="*/ 865463 w 2792110"/>
              <a:gd name="connsiteY19" fmla="*/ 2378812 h 2792110"/>
              <a:gd name="connsiteX20" fmla="*/ 520365 w 2792110"/>
              <a:gd name="connsiteY20" fmla="*/ 2089240 h 2792110"/>
              <a:gd name="connsiteX21" fmla="*/ 253948 w 2792110"/>
              <a:gd name="connsiteY21" fmla="*/ 2186216 h 2792110"/>
              <a:gd name="connsiteX22" fmla="*/ 140702 w 2792110"/>
              <a:gd name="connsiteY22" fmla="*/ 1990068 h 2792110"/>
              <a:gd name="connsiteX23" fmla="*/ 357893 w 2792110"/>
              <a:gd name="connsiteY23" fmla="*/ 1807833 h 2792110"/>
              <a:gd name="connsiteX24" fmla="*/ 279666 w 2792110"/>
              <a:gd name="connsiteY24" fmla="*/ 1364183 h 2792110"/>
              <a:gd name="connsiteX25" fmla="*/ 13245 w 2792110"/>
              <a:gd name="connsiteY25" fmla="*/ 1267221 h 2792110"/>
              <a:gd name="connsiteX26" fmla="*/ 52574 w 2792110"/>
              <a:gd name="connsiteY26" fmla="*/ 1044170 h 2792110"/>
              <a:gd name="connsiteX27" fmla="*/ 336091 w 2792110"/>
              <a:gd name="connsiteY27" fmla="*/ 1044177 h 2792110"/>
              <a:gd name="connsiteX28" fmla="*/ 561338 w 2792110"/>
              <a:gd name="connsiteY28" fmla="*/ 654038 h 2792110"/>
              <a:gd name="connsiteX29" fmla="*/ 419573 w 2792110"/>
              <a:gd name="connsiteY29" fmla="*/ 408509 h 2792110"/>
              <a:gd name="connsiteX30" fmla="*/ 593077 w 2792110"/>
              <a:gd name="connsiteY30" fmla="*/ 262923 h 2792110"/>
              <a:gd name="connsiteX31" fmla="*/ 810258 w 2792110"/>
              <a:gd name="connsiteY31" fmla="*/ 445170 h 2792110"/>
              <a:gd name="connsiteX32" fmla="*/ 1233584 w 2792110"/>
              <a:gd name="connsiteY32" fmla="*/ 291092 h 2792110"/>
              <a:gd name="connsiteX33" fmla="*/ 1282809 w 2792110"/>
              <a:gd name="connsiteY33" fmla="*/ 11881 h 2792110"/>
              <a:gd name="connsiteX34" fmla="*/ 1509301 w 2792110"/>
              <a:gd name="connsiteY34" fmla="*/ 11881 h 2792110"/>
              <a:gd name="connsiteX35" fmla="*/ 1558526 w 2792110"/>
              <a:gd name="connsiteY35" fmla="*/ 291092 h 2792110"/>
              <a:gd name="connsiteX36" fmla="*/ 1981852 w 2792110"/>
              <a:gd name="connsiteY36" fmla="*/ 445170 h 27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2110" h="2792110">
                <a:moveTo>
                  <a:pt x="1981852" y="445170"/>
                </a:moveTo>
                <a:lnTo>
                  <a:pt x="2199033" y="262923"/>
                </a:lnTo>
                <a:lnTo>
                  <a:pt x="2372537" y="408509"/>
                </a:lnTo>
                <a:lnTo>
                  <a:pt x="2230772" y="654038"/>
                </a:lnTo>
                <a:cubicBezTo>
                  <a:pt x="2331575" y="767434"/>
                  <a:pt x="2408216" y="900181"/>
                  <a:pt x="2456019" y="1044177"/>
                </a:cubicBezTo>
                <a:lnTo>
                  <a:pt x="2739536" y="1044170"/>
                </a:lnTo>
                <a:lnTo>
                  <a:pt x="2778865" y="1267221"/>
                </a:lnTo>
                <a:lnTo>
                  <a:pt x="2512444" y="1364183"/>
                </a:lnTo>
                <a:cubicBezTo>
                  <a:pt x="2516774" y="1515845"/>
                  <a:pt x="2490157" y="1666798"/>
                  <a:pt x="2434217" y="1807833"/>
                </a:cubicBezTo>
                <a:lnTo>
                  <a:pt x="2651408" y="1990068"/>
                </a:lnTo>
                <a:lnTo>
                  <a:pt x="2538162" y="2186216"/>
                </a:lnTo>
                <a:lnTo>
                  <a:pt x="2271746" y="2089241"/>
                </a:lnTo>
                <a:cubicBezTo>
                  <a:pt x="2177577" y="2208204"/>
                  <a:pt x="2060156" y="2306732"/>
                  <a:pt x="1926648" y="2378813"/>
                </a:cubicBezTo>
                <a:lnTo>
                  <a:pt x="1975887" y="2658021"/>
                </a:lnTo>
                <a:lnTo>
                  <a:pt x="1763054" y="2735486"/>
                </a:lnTo>
                <a:lnTo>
                  <a:pt x="1621302" y="2489949"/>
                </a:lnTo>
                <a:cubicBezTo>
                  <a:pt x="1472696" y="2520549"/>
                  <a:pt x="1319414" y="2520549"/>
                  <a:pt x="1170808" y="2489949"/>
                </a:cubicBezTo>
                <a:lnTo>
                  <a:pt x="1029056" y="2735486"/>
                </a:lnTo>
                <a:lnTo>
                  <a:pt x="816223" y="2658021"/>
                </a:lnTo>
                <a:lnTo>
                  <a:pt x="865463" y="2378812"/>
                </a:lnTo>
                <a:cubicBezTo>
                  <a:pt x="731955" y="2306731"/>
                  <a:pt x="614534" y="2208203"/>
                  <a:pt x="520365" y="2089240"/>
                </a:cubicBezTo>
                <a:lnTo>
                  <a:pt x="253948" y="2186216"/>
                </a:lnTo>
                <a:lnTo>
                  <a:pt x="140702" y="1990068"/>
                </a:lnTo>
                <a:lnTo>
                  <a:pt x="357893" y="1807833"/>
                </a:lnTo>
                <a:cubicBezTo>
                  <a:pt x="301953" y="1666799"/>
                  <a:pt x="275336" y="1515845"/>
                  <a:pt x="279666" y="1364183"/>
                </a:cubicBezTo>
                <a:lnTo>
                  <a:pt x="13245" y="1267221"/>
                </a:lnTo>
                <a:lnTo>
                  <a:pt x="52574" y="1044170"/>
                </a:lnTo>
                <a:lnTo>
                  <a:pt x="336091" y="1044177"/>
                </a:lnTo>
                <a:cubicBezTo>
                  <a:pt x="383894" y="900181"/>
                  <a:pt x="460535" y="767434"/>
                  <a:pt x="561338" y="654038"/>
                </a:cubicBezTo>
                <a:lnTo>
                  <a:pt x="419573" y="408509"/>
                </a:lnTo>
                <a:lnTo>
                  <a:pt x="593077" y="262923"/>
                </a:lnTo>
                <a:lnTo>
                  <a:pt x="810258" y="445170"/>
                </a:lnTo>
                <a:cubicBezTo>
                  <a:pt x="939436" y="365589"/>
                  <a:pt x="1083474" y="313164"/>
                  <a:pt x="1233584" y="291092"/>
                </a:cubicBezTo>
                <a:lnTo>
                  <a:pt x="1282809" y="11881"/>
                </a:lnTo>
                <a:lnTo>
                  <a:pt x="1509301" y="11881"/>
                </a:lnTo>
                <a:lnTo>
                  <a:pt x="1558526" y="291092"/>
                </a:lnTo>
                <a:cubicBezTo>
                  <a:pt x="1708635" y="313164"/>
                  <a:pt x="1852674" y="365589"/>
                  <a:pt x="1981852" y="44517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89278" tIns="681978" rIns="589278" bIns="730809" numCol="1" spcCol="1270" anchor="ctr" anchorCtr="0">
            <a:noAutofit/>
          </a:bodyPr>
          <a:lstStyle/>
          <a:p>
            <a:pPr lvl="0" algn="ctr" defTabSz="977900">
              <a:lnSpc>
                <a:spcPct val="90000"/>
              </a:lnSpc>
              <a:spcBef>
                <a:spcPct val="0"/>
              </a:spcBef>
              <a:spcAft>
                <a:spcPct val="35000"/>
              </a:spcAft>
            </a:pPr>
            <a:r>
              <a:rPr lang="en-GB" sz="2200" b="1" kern="1200" spc="170" dirty="0" smtClean="0">
                <a:solidFill>
                  <a:schemeClr val="accent3"/>
                </a:solidFill>
              </a:rPr>
              <a:t>Gender Statistics Database</a:t>
            </a:r>
            <a:endParaRPr lang="en-GB" sz="2200" b="1" kern="1200" spc="170" dirty="0">
              <a:solidFill>
                <a:schemeClr val="accent3"/>
              </a:solidFill>
            </a:endParaRPr>
          </a:p>
        </p:txBody>
      </p:sp>
      <p:sp>
        <p:nvSpPr>
          <p:cNvPr id="7" name="Circular Arrow 6"/>
          <p:cNvSpPr/>
          <p:nvPr/>
        </p:nvSpPr>
        <p:spPr>
          <a:xfrm rot="964013">
            <a:off x="4620123" y="3189092"/>
            <a:ext cx="3434295" cy="3434295"/>
          </a:xfrm>
          <a:prstGeom prst="circularArrow">
            <a:avLst>
              <a:gd name="adj1" fmla="val 4878"/>
              <a:gd name="adj2" fmla="val 312630"/>
              <a:gd name="adj3" fmla="val 3203705"/>
              <a:gd name="adj4" fmla="val 15140235"/>
              <a:gd name="adj5" fmla="val 5691"/>
            </a:avLst>
          </a:prstGeom>
          <a:solidFill>
            <a:srgbClr val="FCCE00"/>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Tree>
    <p:extLst>
      <p:ext uri="{BB962C8B-B14F-4D97-AF65-F5344CB8AC3E}">
        <p14:creationId xmlns:p14="http://schemas.microsoft.com/office/powerpoint/2010/main" val="840025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Latest data on women and men in decision-making</a:t>
            </a:r>
            <a:endParaRPr lang="en-GB"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17" t="13409" b="9606"/>
          <a:stretch/>
        </p:blipFill>
        <p:spPr>
          <a:xfrm>
            <a:off x="611560" y="1772816"/>
            <a:ext cx="8355479" cy="4752527"/>
          </a:xfrm>
          <a:prstGeom prst="rect">
            <a:avLst/>
          </a:prstGeom>
        </p:spPr>
      </p:pic>
    </p:spTree>
    <p:extLst>
      <p:ext uri="{BB962C8B-B14F-4D97-AF65-F5344CB8AC3E}">
        <p14:creationId xmlns:p14="http://schemas.microsoft.com/office/powerpoint/2010/main" val="356724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Down Arrow 6"/>
          <p:cNvSpPr/>
          <p:nvPr/>
        </p:nvSpPr>
        <p:spPr>
          <a:xfrm rot="3907408">
            <a:off x="7948304" y="4081051"/>
            <a:ext cx="1216152" cy="731520"/>
          </a:xfrm>
          <a:prstGeom prst="curvedDownArrow">
            <a:avLst>
              <a:gd name="adj1" fmla="val 10556"/>
              <a:gd name="adj2" fmla="val 48037"/>
              <a:gd name="adj3" fmla="val 34010"/>
            </a:avLst>
          </a:prstGeom>
          <a:solidFill>
            <a:srgbClr val="FC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 name="Title 1"/>
          <p:cNvSpPr>
            <a:spLocks noGrp="1"/>
          </p:cNvSpPr>
          <p:nvPr>
            <p:ph type="title"/>
          </p:nvPr>
        </p:nvSpPr>
        <p:spPr/>
        <p:txBody>
          <a:bodyPr/>
          <a:lstStyle/>
          <a:p>
            <a:r>
              <a:rPr lang="en-GB" dirty="0" smtClean="0"/>
              <a:t>Let’s talk</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964" t="9835" r="30874" b="18034"/>
          <a:stretch/>
        </p:blipFill>
        <p:spPr>
          <a:xfrm>
            <a:off x="5148064" y="1700808"/>
            <a:ext cx="3528392" cy="3168352"/>
          </a:xfrm>
          <a:prstGeom prst="rect">
            <a:avLst/>
          </a:prstGeom>
        </p:spPr>
      </p:pic>
      <p:sp>
        <p:nvSpPr>
          <p:cNvPr id="14" name="TextBox 13"/>
          <p:cNvSpPr txBox="1"/>
          <p:nvPr/>
        </p:nvSpPr>
        <p:spPr>
          <a:xfrm rot="20354716">
            <a:off x="6943291" y="5056450"/>
            <a:ext cx="1832995" cy="360040"/>
          </a:xfrm>
          <a:prstGeom prst="rect">
            <a:avLst/>
          </a:prstGeom>
        </p:spPr>
        <p:txBody>
          <a:bodyPr vert="horz" wrap="square" lIns="91440" tIns="45720" rIns="91440" bIns="45720" rtlCol="0" anchor="t">
            <a:noAutofit/>
          </a:bodyPr>
          <a:lstStyle/>
          <a:p>
            <a:r>
              <a:rPr lang="en-GB" sz="1400" dirty="0"/>
              <a:t>c</a:t>
            </a:r>
            <a:r>
              <a:rPr lang="en-GB" sz="1400" kern="1200" dirty="0" smtClean="0"/>
              <a:t>ome in for a chat!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5875387"/>
            <a:ext cx="502984" cy="502984"/>
          </a:xfrm>
          <a:prstGeom prst="rect">
            <a:avLst/>
          </a:prstGeom>
        </p:spPr>
      </p:pic>
      <p:sp>
        <p:nvSpPr>
          <p:cNvPr id="16" name="TextBox 15"/>
          <p:cNvSpPr txBox="1"/>
          <p:nvPr/>
        </p:nvSpPr>
        <p:spPr>
          <a:xfrm>
            <a:off x="5980256" y="5752276"/>
            <a:ext cx="1688088" cy="1196892"/>
          </a:xfrm>
          <a:prstGeom prst="rect">
            <a:avLst/>
          </a:prstGeom>
        </p:spPr>
        <p:txBody>
          <a:bodyPr vert="horz" wrap="square" lIns="91440" tIns="45720" rIns="91440" bIns="45720" rtlCol="0" anchor="t">
            <a:noAutofit/>
          </a:bodyPr>
          <a:lstStyle/>
          <a:p>
            <a:r>
              <a:rPr lang="en-GB" sz="1600" b="1" dirty="0" smtClean="0"/>
              <a:t>Gedimino pr. 16,</a:t>
            </a:r>
          </a:p>
          <a:p>
            <a:r>
              <a:rPr lang="en-GB" sz="1600" b="1" dirty="0" smtClean="0"/>
              <a:t>LT-01103 Vilnius,</a:t>
            </a:r>
          </a:p>
          <a:p>
            <a:r>
              <a:rPr lang="en-GB" sz="1600" b="1" dirty="0" smtClean="0"/>
              <a:t>Lithuania</a:t>
            </a:r>
            <a:endParaRPr lang="en-GB" sz="1600" b="1" kern="1200" dirty="0" smtClean="0"/>
          </a:p>
        </p:txBody>
      </p:sp>
      <p:sp>
        <p:nvSpPr>
          <p:cNvPr id="17" name="TextBox 16"/>
          <p:cNvSpPr txBox="1"/>
          <p:nvPr/>
        </p:nvSpPr>
        <p:spPr>
          <a:xfrm>
            <a:off x="1442653" y="2092260"/>
            <a:ext cx="2160240" cy="648072"/>
          </a:xfrm>
          <a:prstGeom prst="rect">
            <a:avLst/>
          </a:prstGeom>
        </p:spPr>
        <p:txBody>
          <a:bodyPr vert="horz" wrap="square" lIns="91440" tIns="45720" rIns="91440" bIns="45720" rtlCol="0" anchor="t">
            <a:normAutofit fontScale="77500" lnSpcReduction="20000"/>
          </a:bodyPr>
          <a:lstStyle/>
          <a:p>
            <a:r>
              <a:rPr lang="en-GB" sz="2800" b="1" kern="0" dirty="0" smtClean="0">
                <a:solidFill>
                  <a:srgbClr val="1B4EA4"/>
                </a:solidFill>
              </a:rPr>
              <a:t>Connect with us!</a:t>
            </a:r>
            <a:endParaRPr lang="en-GB" b="1" kern="1200" dirty="0" smtClean="0"/>
          </a:p>
        </p:txBody>
      </p:sp>
      <p:pic>
        <p:nvPicPr>
          <p:cNvPr id="18" name="Picture 17"/>
          <p:cNvPicPr>
            <a:picLocks/>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9468" y="2924944"/>
            <a:ext cx="773502" cy="705215"/>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5380" t="9310" r="67620" b="53449"/>
          <a:stretch/>
        </p:blipFill>
        <p:spPr>
          <a:xfrm>
            <a:off x="2104165" y="2830838"/>
            <a:ext cx="864000" cy="822858"/>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7143" t="10897" r="37143" b="53724"/>
          <a:stretch/>
        </p:blipFill>
        <p:spPr>
          <a:xfrm>
            <a:off x="3738316" y="2852466"/>
            <a:ext cx="833684" cy="792000"/>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37143" t="53724" r="37143" b="10897"/>
          <a:stretch/>
        </p:blipFill>
        <p:spPr>
          <a:xfrm>
            <a:off x="3734975" y="4667889"/>
            <a:ext cx="833684" cy="792000"/>
          </a:xfrm>
          <a:prstGeom prst="rect">
            <a:avLst/>
          </a:prstGeom>
        </p:spPr>
      </p:pic>
      <p:pic>
        <p:nvPicPr>
          <p:cNvPr id="23" name="Picture 22"/>
          <p:cNvPicPr>
            <a:picLocks/>
          </p:cNvPicPr>
          <p:nvPr/>
        </p:nvPicPr>
        <p:blipFill rotWithShape="1">
          <a:blip r:embed="rId7" cstate="print">
            <a:extLst>
              <a:ext uri="{28A0092B-C50C-407E-A947-70E740481C1C}">
                <a14:useLocalDpi xmlns:a14="http://schemas.microsoft.com/office/drawing/2010/main" val="0"/>
              </a:ext>
            </a:extLst>
          </a:blip>
          <a:srcRect r="63768"/>
          <a:stretch/>
        </p:blipFill>
        <p:spPr>
          <a:xfrm>
            <a:off x="2210567" y="4763987"/>
            <a:ext cx="831600" cy="720000"/>
          </a:xfrm>
          <a:prstGeom prst="rect">
            <a:avLst/>
          </a:prstGeom>
        </p:spPr>
      </p:pic>
      <p:sp>
        <p:nvSpPr>
          <p:cNvPr id="24" name="TextBox 23"/>
          <p:cNvSpPr txBox="1"/>
          <p:nvPr/>
        </p:nvSpPr>
        <p:spPr>
          <a:xfrm>
            <a:off x="323528" y="3861048"/>
            <a:ext cx="1080120" cy="216024"/>
          </a:xfrm>
          <a:prstGeom prst="rect">
            <a:avLst/>
          </a:prstGeom>
        </p:spPr>
        <p:txBody>
          <a:bodyPr vert="horz" wrap="square" lIns="91440" tIns="45720" rIns="91440" bIns="45720" rtlCol="0" anchor="t">
            <a:normAutofit fontScale="62500" lnSpcReduction="20000"/>
          </a:bodyPr>
          <a:lstStyle/>
          <a:p>
            <a:endParaRPr lang="en-GB" sz="1600" b="1" kern="1200" dirty="0" smtClean="0">
              <a:solidFill>
                <a:schemeClr val="bg1"/>
              </a:solidFill>
              <a:latin typeface="+mn-lt"/>
              <a:ea typeface="+mn-ea"/>
              <a:cs typeface="+mn-cs"/>
            </a:endParaRPr>
          </a:p>
        </p:txBody>
      </p:sp>
      <p:sp>
        <p:nvSpPr>
          <p:cNvPr id="25" name="Rectangle 24"/>
          <p:cNvSpPr/>
          <p:nvPr/>
        </p:nvSpPr>
        <p:spPr>
          <a:xfrm>
            <a:off x="163438" y="3691771"/>
            <a:ext cx="1463991" cy="338554"/>
          </a:xfrm>
          <a:prstGeom prst="rect">
            <a:avLst/>
          </a:prstGeom>
        </p:spPr>
        <p:txBody>
          <a:bodyPr wrap="none">
            <a:spAutoFit/>
          </a:bodyPr>
          <a:lstStyle/>
          <a:p>
            <a:r>
              <a:rPr lang="en-GB" sz="1600" b="1" dirty="0"/>
              <a:t>eige.europa.eu</a:t>
            </a:r>
          </a:p>
        </p:txBody>
      </p:sp>
      <p:sp>
        <p:nvSpPr>
          <p:cNvPr id="26" name="Rectangle 25"/>
          <p:cNvSpPr/>
          <p:nvPr/>
        </p:nvSpPr>
        <p:spPr>
          <a:xfrm>
            <a:off x="1878998" y="3676672"/>
            <a:ext cx="1472326" cy="584775"/>
          </a:xfrm>
          <a:prstGeom prst="rect">
            <a:avLst/>
          </a:prstGeom>
        </p:spPr>
        <p:txBody>
          <a:bodyPr wrap="none">
            <a:spAutoFit/>
          </a:bodyPr>
          <a:lstStyle/>
          <a:p>
            <a:r>
              <a:rPr lang="en-GB" sz="1600" b="1" dirty="0"/>
              <a:t>facebook.com</a:t>
            </a:r>
            <a:r>
              <a:rPr lang="en-GB" sz="1600" b="1" dirty="0" smtClean="0"/>
              <a:t>/</a:t>
            </a:r>
          </a:p>
          <a:p>
            <a:r>
              <a:rPr lang="en-GB" sz="1600" b="1" dirty="0" smtClean="0"/>
              <a:t>eige.europa.eu</a:t>
            </a:r>
            <a:endParaRPr lang="en-GB" sz="1600" b="1" dirty="0"/>
          </a:p>
        </p:txBody>
      </p:sp>
      <p:sp>
        <p:nvSpPr>
          <p:cNvPr id="27" name="Rectangle 26"/>
          <p:cNvSpPr/>
          <p:nvPr/>
        </p:nvSpPr>
        <p:spPr>
          <a:xfrm>
            <a:off x="3602893" y="3676672"/>
            <a:ext cx="1257139" cy="584775"/>
          </a:xfrm>
          <a:prstGeom prst="rect">
            <a:avLst/>
          </a:prstGeom>
        </p:spPr>
        <p:txBody>
          <a:bodyPr wrap="none">
            <a:spAutoFit/>
          </a:bodyPr>
          <a:lstStyle/>
          <a:p>
            <a:r>
              <a:rPr lang="en-GB" sz="1600" b="1" dirty="0"/>
              <a:t>twitter.com</a:t>
            </a:r>
            <a:r>
              <a:rPr lang="en-GB" sz="1600" b="1" dirty="0" smtClean="0"/>
              <a:t>/</a:t>
            </a:r>
          </a:p>
          <a:p>
            <a:r>
              <a:rPr lang="en-GB" sz="1600" b="1" dirty="0" smtClean="0"/>
              <a:t>eurogender</a:t>
            </a:r>
            <a:endParaRPr lang="en-GB" sz="1600" b="1" dirty="0"/>
          </a:p>
        </p:txBody>
      </p:sp>
      <p:sp>
        <p:nvSpPr>
          <p:cNvPr id="28" name="Rectangle 27"/>
          <p:cNvSpPr/>
          <p:nvPr/>
        </p:nvSpPr>
        <p:spPr>
          <a:xfrm>
            <a:off x="3417809" y="5408910"/>
            <a:ext cx="1627305" cy="830997"/>
          </a:xfrm>
          <a:prstGeom prst="rect">
            <a:avLst/>
          </a:prstGeom>
        </p:spPr>
        <p:txBody>
          <a:bodyPr wrap="none">
            <a:spAutoFit/>
          </a:bodyPr>
          <a:lstStyle/>
          <a:p>
            <a:pPr algn="ctr"/>
            <a:r>
              <a:rPr lang="en-GB" sz="1600" b="1" dirty="0"/>
              <a:t>youtube.com</a:t>
            </a:r>
            <a:r>
              <a:rPr lang="en-GB" sz="1600" b="1" dirty="0" smtClean="0"/>
              <a:t>/</a:t>
            </a:r>
          </a:p>
          <a:p>
            <a:pPr algn="ctr"/>
            <a:r>
              <a:rPr lang="en-GB" sz="1600" b="1" dirty="0" smtClean="0"/>
              <a:t>user/eurogender</a:t>
            </a:r>
            <a:r>
              <a:rPr lang="en-GB" sz="1600" b="1" dirty="0"/>
              <a:t/>
            </a:r>
            <a:br>
              <a:rPr lang="en-GB" sz="1600" b="1" dirty="0"/>
            </a:br>
            <a:endParaRPr lang="en-GB" sz="1600" b="1" dirty="0"/>
          </a:p>
        </p:txBody>
      </p:sp>
      <p:pic>
        <p:nvPicPr>
          <p:cNvPr id="30" name="Picture 2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9468" y="4701528"/>
            <a:ext cx="782459" cy="782459"/>
          </a:xfrm>
          <a:prstGeom prst="rect">
            <a:avLst/>
          </a:prstGeom>
        </p:spPr>
      </p:pic>
      <p:sp>
        <p:nvSpPr>
          <p:cNvPr id="31" name="Rectangle 30"/>
          <p:cNvSpPr/>
          <p:nvPr/>
        </p:nvSpPr>
        <p:spPr>
          <a:xfrm>
            <a:off x="1789497" y="5459889"/>
            <a:ext cx="1616918" cy="830997"/>
          </a:xfrm>
          <a:prstGeom prst="rect">
            <a:avLst/>
          </a:prstGeom>
        </p:spPr>
        <p:txBody>
          <a:bodyPr wrap="none">
            <a:spAutoFit/>
          </a:bodyPr>
          <a:lstStyle/>
          <a:p>
            <a:pPr algn="ctr"/>
            <a:r>
              <a:rPr lang="en-GB" sz="1600" b="1" dirty="0"/>
              <a:t>eurogender.eige</a:t>
            </a:r>
            <a:r>
              <a:rPr lang="en-GB" sz="1600" b="1" dirty="0" smtClean="0"/>
              <a:t>.</a:t>
            </a:r>
          </a:p>
          <a:p>
            <a:pPr algn="ctr"/>
            <a:r>
              <a:rPr lang="en-GB" sz="1600" b="1" dirty="0" smtClean="0"/>
              <a:t>europa.eu</a:t>
            </a:r>
            <a:r>
              <a:rPr lang="en-GB" sz="1600" b="1" dirty="0"/>
              <a:t/>
            </a:r>
            <a:br>
              <a:rPr lang="en-GB" sz="1600" b="1" dirty="0"/>
            </a:br>
            <a:endParaRPr lang="en-GB" sz="1600" b="1" dirty="0"/>
          </a:p>
        </p:txBody>
      </p:sp>
      <p:sp>
        <p:nvSpPr>
          <p:cNvPr id="32" name="Rectangle 31"/>
          <p:cNvSpPr/>
          <p:nvPr/>
        </p:nvSpPr>
        <p:spPr>
          <a:xfrm>
            <a:off x="124619" y="5459889"/>
            <a:ext cx="1552155" cy="584775"/>
          </a:xfrm>
          <a:prstGeom prst="rect">
            <a:avLst/>
          </a:prstGeom>
        </p:spPr>
        <p:txBody>
          <a:bodyPr wrap="none">
            <a:spAutoFit/>
          </a:bodyPr>
          <a:lstStyle/>
          <a:p>
            <a:pPr algn="ctr"/>
            <a:r>
              <a:rPr lang="en-GB" sz="1600" b="1" dirty="0"/>
              <a:t>eige.europa.eu</a:t>
            </a:r>
            <a:r>
              <a:rPr lang="en-GB" sz="1600" b="1" dirty="0" smtClean="0"/>
              <a:t>/</a:t>
            </a:r>
          </a:p>
          <a:p>
            <a:pPr algn="ctr"/>
            <a:r>
              <a:rPr lang="en-GB" sz="1600" b="1" dirty="0" smtClean="0"/>
              <a:t>newsletter</a:t>
            </a:r>
            <a:endParaRPr lang="en-GB" sz="1600" b="1" dirty="0"/>
          </a:p>
        </p:txBody>
      </p:sp>
      <p:cxnSp>
        <p:nvCxnSpPr>
          <p:cNvPr id="34" name="Straight Connector 33"/>
          <p:cNvCxnSpPr/>
          <p:nvPr/>
        </p:nvCxnSpPr>
        <p:spPr>
          <a:xfrm>
            <a:off x="1390149" y="2564904"/>
            <a:ext cx="2259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8064" y="3277551"/>
            <a:ext cx="0" cy="23042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8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200" fill="hold">
                                          <p:stCondLst>
                                            <p:cond delay="0"/>
                                          </p:stCondLst>
                                        </p:cTn>
                                        <p:tgtEl>
                                          <p:spTgt spid="18"/>
                                        </p:tgtEl>
                                        <p:attrNameLst>
                                          <p:attrName>r</p:attrName>
                                        </p:attrNameLst>
                                      </p:cBhvr>
                                    </p:animRot>
                                    <p:animRot by="-240000">
                                      <p:cBhvr>
                                        <p:cTn id="7" dur="400" fill="hold">
                                          <p:stCondLst>
                                            <p:cond delay="400"/>
                                          </p:stCondLst>
                                        </p:cTn>
                                        <p:tgtEl>
                                          <p:spTgt spid="18"/>
                                        </p:tgtEl>
                                        <p:attrNameLst>
                                          <p:attrName>r</p:attrName>
                                        </p:attrNameLst>
                                      </p:cBhvr>
                                    </p:animRot>
                                    <p:animRot by="240000">
                                      <p:cBhvr>
                                        <p:cTn id="8" dur="400" fill="hold">
                                          <p:stCondLst>
                                            <p:cond delay="800"/>
                                          </p:stCondLst>
                                        </p:cTn>
                                        <p:tgtEl>
                                          <p:spTgt spid="18"/>
                                        </p:tgtEl>
                                        <p:attrNameLst>
                                          <p:attrName>r</p:attrName>
                                        </p:attrNameLst>
                                      </p:cBhvr>
                                    </p:animRot>
                                    <p:animRot by="-240000">
                                      <p:cBhvr>
                                        <p:cTn id="9" dur="400" fill="hold">
                                          <p:stCondLst>
                                            <p:cond delay="1200"/>
                                          </p:stCondLst>
                                        </p:cTn>
                                        <p:tgtEl>
                                          <p:spTgt spid="18"/>
                                        </p:tgtEl>
                                        <p:attrNameLst>
                                          <p:attrName>r</p:attrName>
                                        </p:attrNameLst>
                                      </p:cBhvr>
                                    </p:animRot>
                                    <p:animRot by="120000">
                                      <p:cBhvr>
                                        <p:cTn id="10" dur="400" fill="hold">
                                          <p:stCondLst>
                                            <p:cond delay="1600"/>
                                          </p:stCondLst>
                                        </p:cTn>
                                        <p:tgtEl>
                                          <p:spTgt spid="18"/>
                                        </p:tgtEl>
                                        <p:attrNameLst>
                                          <p:attrName>r</p:attrName>
                                        </p:attrNameLst>
                                      </p:cBhvr>
                                    </p:animRot>
                                  </p:childTnLst>
                                </p:cTn>
                              </p:par>
                              <p:par>
                                <p:cTn id="11" presetID="32" presetClass="emph" presetSubtype="0" repeatCount="indefinite" fill="hold" nodeType="withEffect">
                                  <p:stCondLst>
                                    <p:cond delay="210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repeatCount="indefinite" fill="hold" nodeType="withEffect">
                                  <p:stCondLst>
                                    <p:cond delay="210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par>
                                <p:cTn id="23" presetID="32" presetClass="emph" presetSubtype="0" repeatCount="indefinite" fill="hold" nodeType="withEffect">
                                  <p:stCondLst>
                                    <p:cond delay="2100"/>
                                  </p:stCondLst>
                                  <p:childTnLst>
                                    <p:animRot by="120000">
                                      <p:cBhvr>
                                        <p:cTn id="24" dur="200" fill="hold">
                                          <p:stCondLst>
                                            <p:cond delay="0"/>
                                          </p:stCondLst>
                                        </p:cTn>
                                        <p:tgtEl>
                                          <p:spTgt spid="30"/>
                                        </p:tgtEl>
                                        <p:attrNameLst>
                                          <p:attrName>r</p:attrName>
                                        </p:attrNameLst>
                                      </p:cBhvr>
                                    </p:animRot>
                                    <p:animRot by="-240000">
                                      <p:cBhvr>
                                        <p:cTn id="25" dur="400" fill="hold">
                                          <p:stCondLst>
                                            <p:cond delay="400"/>
                                          </p:stCondLst>
                                        </p:cTn>
                                        <p:tgtEl>
                                          <p:spTgt spid="30"/>
                                        </p:tgtEl>
                                        <p:attrNameLst>
                                          <p:attrName>r</p:attrName>
                                        </p:attrNameLst>
                                      </p:cBhvr>
                                    </p:animRot>
                                    <p:animRot by="240000">
                                      <p:cBhvr>
                                        <p:cTn id="26" dur="400" fill="hold">
                                          <p:stCondLst>
                                            <p:cond delay="800"/>
                                          </p:stCondLst>
                                        </p:cTn>
                                        <p:tgtEl>
                                          <p:spTgt spid="30"/>
                                        </p:tgtEl>
                                        <p:attrNameLst>
                                          <p:attrName>r</p:attrName>
                                        </p:attrNameLst>
                                      </p:cBhvr>
                                    </p:animRot>
                                    <p:animRot by="-240000">
                                      <p:cBhvr>
                                        <p:cTn id="27" dur="400" fill="hold">
                                          <p:stCondLst>
                                            <p:cond delay="1200"/>
                                          </p:stCondLst>
                                        </p:cTn>
                                        <p:tgtEl>
                                          <p:spTgt spid="30"/>
                                        </p:tgtEl>
                                        <p:attrNameLst>
                                          <p:attrName>r</p:attrName>
                                        </p:attrNameLst>
                                      </p:cBhvr>
                                    </p:animRot>
                                    <p:animRot by="120000">
                                      <p:cBhvr>
                                        <p:cTn id="28" dur="400" fill="hold">
                                          <p:stCondLst>
                                            <p:cond delay="1600"/>
                                          </p:stCondLst>
                                        </p:cTn>
                                        <p:tgtEl>
                                          <p:spTgt spid="30"/>
                                        </p:tgtEl>
                                        <p:attrNameLst>
                                          <p:attrName>r</p:attrName>
                                        </p:attrNameLst>
                                      </p:cBhvr>
                                    </p:animRot>
                                  </p:childTnLst>
                                </p:cTn>
                              </p:par>
                              <p:par>
                                <p:cTn id="29" presetID="32" presetClass="emph" presetSubtype="0" repeatCount="indefinite" fill="hold" nodeType="withEffect">
                                  <p:stCondLst>
                                    <p:cond delay="2100"/>
                                  </p:stCondLst>
                                  <p:childTnLst>
                                    <p:animRot by="120000">
                                      <p:cBhvr>
                                        <p:cTn id="30" dur="200" fill="hold">
                                          <p:stCondLst>
                                            <p:cond delay="0"/>
                                          </p:stCondLst>
                                        </p:cTn>
                                        <p:tgtEl>
                                          <p:spTgt spid="23"/>
                                        </p:tgtEl>
                                        <p:attrNameLst>
                                          <p:attrName>r</p:attrName>
                                        </p:attrNameLst>
                                      </p:cBhvr>
                                    </p:animRot>
                                    <p:animRot by="-240000">
                                      <p:cBhvr>
                                        <p:cTn id="31" dur="400" fill="hold">
                                          <p:stCondLst>
                                            <p:cond delay="400"/>
                                          </p:stCondLst>
                                        </p:cTn>
                                        <p:tgtEl>
                                          <p:spTgt spid="23"/>
                                        </p:tgtEl>
                                        <p:attrNameLst>
                                          <p:attrName>r</p:attrName>
                                        </p:attrNameLst>
                                      </p:cBhvr>
                                    </p:animRot>
                                    <p:animRot by="240000">
                                      <p:cBhvr>
                                        <p:cTn id="32" dur="400" fill="hold">
                                          <p:stCondLst>
                                            <p:cond delay="800"/>
                                          </p:stCondLst>
                                        </p:cTn>
                                        <p:tgtEl>
                                          <p:spTgt spid="23"/>
                                        </p:tgtEl>
                                        <p:attrNameLst>
                                          <p:attrName>r</p:attrName>
                                        </p:attrNameLst>
                                      </p:cBhvr>
                                    </p:animRot>
                                    <p:animRot by="-240000">
                                      <p:cBhvr>
                                        <p:cTn id="33" dur="400" fill="hold">
                                          <p:stCondLst>
                                            <p:cond delay="1200"/>
                                          </p:stCondLst>
                                        </p:cTn>
                                        <p:tgtEl>
                                          <p:spTgt spid="23"/>
                                        </p:tgtEl>
                                        <p:attrNameLst>
                                          <p:attrName>r</p:attrName>
                                        </p:attrNameLst>
                                      </p:cBhvr>
                                    </p:animRot>
                                    <p:animRot by="120000">
                                      <p:cBhvr>
                                        <p:cTn id="34" dur="400" fill="hold">
                                          <p:stCondLst>
                                            <p:cond delay="1600"/>
                                          </p:stCondLst>
                                        </p:cTn>
                                        <p:tgtEl>
                                          <p:spTgt spid="23"/>
                                        </p:tgtEl>
                                        <p:attrNameLst>
                                          <p:attrName>r</p:attrName>
                                        </p:attrNameLst>
                                      </p:cBhvr>
                                    </p:animRot>
                                  </p:childTnLst>
                                </p:cTn>
                              </p:par>
                              <p:par>
                                <p:cTn id="35" presetID="32" presetClass="emph" presetSubtype="0" repeatCount="indefinite" fill="hold" nodeType="withEffect">
                                  <p:stCondLst>
                                    <p:cond delay="2100"/>
                                  </p:stCondLst>
                                  <p:childTnLst>
                                    <p:animRot by="120000">
                                      <p:cBhvr>
                                        <p:cTn id="36" dur="50" fill="hold">
                                          <p:stCondLst>
                                            <p:cond delay="0"/>
                                          </p:stCondLst>
                                        </p:cTn>
                                        <p:tgtEl>
                                          <p:spTgt spid="21"/>
                                        </p:tgtEl>
                                        <p:attrNameLst>
                                          <p:attrName>r</p:attrName>
                                        </p:attrNameLst>
                                      </p:cBhvr>
                                    </p:animRot>
                                    <p:animRot by="-240000">
                                      <p:cBhvr>
                                        <p:cTn id="37" dur="100" fill="hold">
                                          <p:stCondLst>
                                            <p:cond delay="100"/>
                                          </p:stCondLst>
                                        </p:cTn>
                                        <p:tgtEl>
                                          <p:spTgt spid="21"/>
                                        </p:tgtEl>
                                        <p:attrNameLst>
                                          <p:attrName>r</p:attrName>
                                        </p:attrNameLst>
                                      </p:cBhvr>
                                    </p:animRot>
                                    <p:animRot by="240000">
                                      <p:cBhvr>
                                        <p:cTn id="38" dur="100" fill="hold">
                                          <p:stCondLst>
                                            <p:cond delay="200"/>
                                          </p:stCondLst>
                                        </p:cTn>
                                        <p:tgtEl>
                                          <p:spTgt spid="21"/>
                                        </p:tgtEl>
                                        <p:attrNameLst>
                                          <p:attrName>r</p:attrName>
                                        </p:attrNameLst>
                                      </p:cBhvr>
                                    </p:animRot>
                                    <p:animRot by="-240000">
                                      <p:cBhvr>
                                        <p:cTn id="39" dur="100" fill="hold">
                                          <p:stCondLst>
                                            <p:cond delay="300"/>
                                          </p:stCondLst>
                                        </p:cTn>
                                        <p:tgtEl>
                                          <p:spTgt spid="21"/>
                                        </p:tgtEl>
                                        <p:attrNameLst>
                                          <p:attrName>r</p:attrName>
                                        </p:attrNameLst>
                                      </p:cBhvr>
                                    </p:animRot>
                                    <p:animRot by="120000">
                                      <p:cBhvr>
                                        <p:cTn id="40" dur="100" fill="hold">
                                          <p:stCondLst>
                                            <p:cond delay="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defRPr sz="1600" b="1" kern="1200" dirty="0" smtClean="0">
            <a:solidFill>
              <a:schemeClr val="bg1"/>
            </a:solidFill>
            <a:latin typeface="+mn-lt"/>
            <a:ea typeface="+mn-ea"/>
            <a:cs typeface="+mn-cs"/>
          </a:defRPr>
        </a:defPPr>
      </a:lstStyle>
    </a:tx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9267</TotalTime>
  <Words>925</Words>
  <Application>Microsoft Office PowerPoint</Application>
  <PresentationFormat>On-screen Show (4:3)</PresentationFormat>
  <Paragraphs>86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Myriad Pro</vt:lpstr>
      <vt:lpstr>Times New Roman</vt:lpstr>
      <vt:lpstr>7_Office Theme</vt:lpstr>
      <vt:lpstr>Gender Equality Statistics</vt:lpstr>
      <vt:lpstr>EIGE’s Gender Statistics Database:  a way to measure Gender Equality</vt:lpstr>
      <vt:lpstr>Gender Equality Index</vt:lpstr>
      <vt:lpstr>Gender Equality Index Domains and sub-domains</vt:lpstr>
      <vt:lpstr>Gender Equality Index</vt:lpstr>
      <vt:lpstr>Gender Equality Index 2017</vt:lpstr>
      <vt:lpstr>Gender Statistics Database</vt:lpstr>
      <vt:lpstr>Latest data on women and men in decision-making</vt:lpstr>
      <vt:lpstr>Let’s talk</vt:lpstr>
    </vt:vector>
  </TitlesOfParts>
  <Company>EIGE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EIGE’s database on gender statistics</dc:title>
  <dc:creator>Ligia Nobrega</dc:creator>
  <cp:lastModifiedBy>Clara Abdullah</cp:lastModifiedBy>
  <cp:revision>491</cp:revision>
  <dcterms:created xsi:type="dcterms:W3CDTF">2015-08-14T07:16:50Z</dcterms:created>
  <dcterms:modified xsi:type="dcterms:W3CDTF">2017-06-06T15:08:38Z</dcterms:modified>
</cp:coreProperties>
</file>